
<file path=[Content_Types].xml><?xml version="1.0" encoding="utf-8"?>
<Types xmlns="http://schemas.openxmlformats.org/package/2006/content-types">
  <Default Extension="8"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2" r:id="rId7"/>
    <p:sldId id="261" r:id="rId8"/>
    <p:sldId id="263" r:id="rId9"/>
    <p:sldId id="268" r:id="rId10"/>
    <p:sldId id="264" r:id="rId11"/>
    <p:sldId id="265"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8793A-DABA-46DA-A1E4-C4E56891D6A6}" type="doc">
      <dgm:prSet loTypeId="urn:microsoft.com/office/officeart/2005/8/layout/cycle1" loCatId="cycle" qsTypeId="urn:microsoft.com/office/officeart/2005/8/quickstyle/simple1" qsCatId="simple" csTypeId="urn:microsoft.com/office/officeart/2005/8/colors/accent0_3" csCatId="mainScheme" phldr="1"/>
      <dgm:spPr/>
      <dgm:t>
        <a:bodyPr/>
        <a:lstStyle/>
        <a:p>
          <a:endParaRPr lang="en-ZA"/>
        </a:p>
      </dgm:t>
    </dgm:pt>
    <dgm:pt modelId="{260000C0-569F-4511-8E58-EFA1D2188AD7}">
      <dgm:prSet phldrT="[Text]"/>
      <dgm:spPr/>
      <dgm:t>
        <a:bodyPr/>
        <a:lstStyle/>
        <a:p>
          <a:r>
            <a:rPr lang="en-ZA" dirty="0"/>
            <a:t>Code</a:t>
          </a:r>
        </a:p>
      </dgm:t>
    </dgm:pt>
    <dgm:pt modelId="{F12CDE3D-A55A-4273-BFB5-A4C4C56EB4B6}" type="parTrans" cxnId="{1CADD287-9C4E-406F-AE68-C7D6CFC4FFFD}">
      <dgm:prSet/>
      <dgm:spPr/>
      <dgm:t>
        <a:bodyPr/>
        <a:lstStyle/>
        <a:p>
          <a:endParaRPr lang="en-ZA"/>
        </a:p>
      </dgm:t>
    </dgm:pt>
    <dgm:pt modelId="{C05DFFB5-6982-49DB-BD04-46B5D6952C0D}" type="sibTrans" cxnId="{1CADD287-9C4E-406F-AE68-C7D6CFC4FFFD}">
      <dgm:prSet/>
      <dgm:spPr/>
      <dgm:t>
        <a:bodyPr/>
        <a:lstStyle/>
        <a:p>
          <a:endParaRPr lang="en-ZA"/>
        </a:p>
      </dgm:t>
    </dgm:pt>
    <dgm:pt modelId="{4EBD7F2E-801A-4DFE-B3BA-91CCA3317881}">
      <dgm:prSet phldrT="[Text]"/>
      <dgm:spPr/>
      <dgm:t>
        <a:bodyPr/>
        <a:lstStyle/>
        <a:p>
          <a:r>
            <a:rPr lang="en-ZA" dirty="0"/>
            <a:t>Test</a:t>
          </a:r>
        </a:p>
      </dgm:t>
    </dgm:pt>
    <dgm:pt modelId="{8EBC046A-E5EB-4E3E-841F-E91551936A05}" type="parTrans" cxnId="{44787468-38F5-44BD-A207-178E89A5DE46}">
      <dgm:prSet/>
      <dgm:spPr/>
      <dgm:t>
        <a:bodyPr/>
        <a:lstStyle/>
        <a:p>
          <a:endParaRPr lang="en-ZA"/>
        </a:p>
      </dgm:t>
    </dgm:pt>
    <dgm:pt modelId="{157A7836-3403-4074-8364-E1C26E73229D}" type="sibTrans" cxnId="{44787468-38F5-44BD-A207-178E89A5DE46}">
      <dgm:prSet/>
      <dgm:spPr/>
      <dgm:t>
        <a:bodyPr/>
        <a:lstStyle/>
        <a:p>
          <a:endParaRPr lang="en-ZA"/>
        </a:p>
      </dgm:t>
    </dgm:pt>
    <dgm:pt modelId="{FEE76947-53FB-4C5C-8980-4AB78B619AFB}">
      <dgm:prSet phldrT="[Text]"/>
      <dgm:spPr/>
      <dgm:t>
        <a:bodyPr/>
        <a:lstStyle/>
        <a:p>
          <a:r>
            <a:rPr lang="en-ZA" dirty="0"/>
            <a:t>Design</a:t>
          </a:r>
        </a:p>
      </dgm:t>
    </dgm:pt>
    <dgm:pt modelId="{CBBF211A-E407-431F-BA51-3D299C1E3351}" type="parTrans" cxnId="{2C2CB871-0488-4451-82CF-D48EBB95F7BC}">
      <dgm:prSet/>
      <dgm:spPr/>
      <dgm:t>
        <a:bodyPr/>
        <a:lstStyle/>
        <a:p>
          <a:endParaRPr lang="en-ZA"/>
        </a:p>
      </dgm:t>
    </dgm:pt>
    <dgm:pt modelId="{F0F5B4BA-A166-45FE-AB75-6D2586B2867B}" type="sibTrans" cxnId="{2C2CB871-0488-4451-82CF-D48EBB95F7BC}">
      <dgm:prSet/>
      <dgm:spPr/>
      <dgm:t>
        <a:bodyPr/>
        <a:lstStyle/>
        <a:p>
          <a:endParaRPr lang="en-ZA"/>
        </a:p>
      </dgm:t>
    </dgm:pt>
    <dgm:pt modelId="{3E0A9B06-DF52-4E28-B7EB-BFDDA8CC8927}" type="pres">
      <dgm:prSet presAssocID="{6968793A-DABA-46DA-A1E4-C4E56891D6A6}" presName="cycle" presStyleCnt="0">
        <dgm:presLayoutVars>
          <dgm:dir/>
          <dgm:resizeHandles val="exact"/>
        </dgm:presLayoutVars>
      </dgm:prSet>
      <dgm:spPr/>
    </dgm:pt>
    <dgm:pt modelId="{D7863DCA-3C12-49BC-B52B-E28194D082FC}" type="pres">
      <dgm:prSet presAssocID="{260000C0-569F-4511-8E58-EFA1D2188AD7}" presName="dummy" presStyleCnt="0"/>
      <dgm:spPr/>
    </dgm:pt>
    <dgm:pt modelId="{40661F1C-CACB-43B7-9D61-3E1251FD9515}" type="pres">
      <dgm:prSet presAssocID="{260000C0-569F-4511-8E58-EFA1D2188AD7}" presName="node" presStyleLbl="revTx" presStyleIdx="0" presStyleCnt="3">
        <dgm:presLayoutVars>
          <dgm:bulletEnabled val="1"/>
        </dgm:presLayoutVars>
      </dgm:prSet>
      <dgm:spPr/>
    </dgm:pt>
    <dgm:pt modelId="{20429975-63C3-4EEE-B6BF-562F79616808}" type="pres">
      <dgm:prSet presAssocID="{C05DFFB5-6982-49DB-BD04-46B5D6952C0D}" presName="sibTrans" presStyleLbl="node1" presStyleIdx="0" presStyleCnt="3"/>
      <dgm:spPr/>
    </dgm:pt>
    <dgm:pt modelId="{F70D5C6A-E90B-40A4-B712-8CCF48B87C9D}" type="pres">
      <dgm:prSet presAssocID="{4EBD7F2E-801A-4DFE-B3BA-91CCA3317881}" presName="dummy" presStyleCnt="0"/>
      <dgm:spPr/>
    </dgm:pt>
    <dgm:pt modelId="{769585B8-EBE2-4091-80B7-7925A1781903}" type="pres">
      <dgm:prSet presAssocID="{4EBD7F2E-801A-4DFE-B3BA-91CCA3317881}" presName="node" presStyleLbl="revTx" presStyleIdx="1" presStyleCnt="3">
        <dgm:presLayoutVars>
          <dgm:bulletEnabled val="1"/>
        </dgm:presLayoutVars>
      </dgm:prSet>
      <dgm:spPr/>
    </dgm:pt>
    <dgm:pt modelId="{9ED9F1CF-29CE-4FDA-BB39-B04FE87236A7}" type="pres">
      <dgm:prSet presAssocID="{157A7836-3403-4074-8364-E1C26E73229D}" presName="sibTrans" presStyleLbl="node1" presStyleIdx="1" presStyleCnt="3"/>
      <dgm:spPr/>
    </dgm:pt>
    <dgm:pt modelId="{F1FEFD09-AB55-49C1-8502-27098B4C30F8}" type="pres">
      <dgm:prSet presAssocID="{FEE76947-53FB-4C5C-8980-4AB78B619AFB}" presName="dummy" presStyleCnt="0"/>
      <dgm:spPr/>
    </dgm:pt>
    <dgm:pt modelId="{D41E069E-82BA-4584-8BCA-450B6D1019F5}" type="pres">
      <dgm:prSet presAssocID="{FEE76947-53FB-4C5C-8980-4AB78B619AFB}" presName="node" presStyleLbl="revTx" presStyleIdx="2" presStyleCnt="3">
        <dgm:presLayoutVars>
          <dgm:bulletEnabled val="1"/>
        </dgm:presLayoutVars>
      </dgm:prSet>
      <dgm:spPr/>
    </dgm:pt>
    <dgm:pt modelId="{72B42349-516A-4CFE-823C-47187A07CDCE}" type="pres">
      <dgm:prSet presAssocID="{F0F5B4BA-A166-45FE-AB75-6D2586B2867B}" presName="sibTrans" presStyleLbl="node1" presStyleIdx="2" presStyleCnt="3"/>
      <dgm:spPr/>
    </dgm:pt>
  </dgm:ptLst>
  <dgm:cxnLst>
    <dgm:cxn modelId="{CE47BC1C-761C-460D-B690-B62696A85F4E}" type="presOf" srcId="{6968793A-DABA-46DA-A1E4-C4E56891D6A6}" destId="{3E0A9B06-DF52-4E28-B7EB-BFDDA8CC8927}" srcOrd="0" destOrd="0" presId="urn:microsoft.com/office/officeart/2005/8/layout/cycle1"/>
    <dgm:cxn modelId="{DB02592B-7031-4C47-B59F-8429582C66B3}" type="presOf" srcId="{F0F5B4BA-A166-45FE-AB75-6D2586B2867B}" destId="{72B42349-516A-4CFE-823C-47187A07CDCE}" srcOrd="0" destOrd="0" presId="urn:microsoft.com/office/officeart/2005/8/layout/cycle1"/>
    <dgm:cxn modelId="{3FDE073A-00B3-4948-901F-4437B9A9F212}" type="presOf" srcId="{4EBD7F2E-801A-4DFE-B3BA-91CCA3317881}" destId="{769585B8-EBE2-4091-80B7-7925A1781903}" srcOrd="0" destOrd="0" presId="urn:microsoft.com/office/officeart/2005/8/layout/cycle1"/>
    <dgm:cxn modelId="{3ECE1D40-3127-43D6-9A4D-788EF348395B}" type="presOf" srcId="{157A7836-3403-4074-8364-E1C26E73229D}" destId="{9ED9F1CF-29CE-4FDA-BB39-B04FE87236A7}" srcOrd="0" destOrd="0" presId="urn:microsoft.com/office/officeart/2005/8/layout/cycle1"/>
    <dgm:cxn modelId="{FFDFAC43-C0BD-43FD-8264-2CA2FB63C712}" type="presOf" srcId="{260000C0-569F-4511-8E58-EFA1D2188AD7}" destId="{40661F1C-CACB-43B7-9D61-3E1251FD9515}" srcOrd="0" destOrd="0" presId="urn:microsoft.com/office/officeart/2005/8/layout/cycle1"/>
    <dgm:cxn modelId="{44787468-38F5-44BD-A207-178E89A5DE46}" srcId="{6968793A-DABA-46DA-A1E4-C4E56891D6A6}" destId="{4EBD7F2E-801A-4DFE-B3BA-91CCA3317881}" srcOrd="1" destOrd="0" parTransId="{8EBC046A-E5EB-4E3E-841F-E91551936A05}" sibTransId="{157A7836-3403-4074-8364-E1C26E73229D}"/>
    <dgm:cxn modelId="{2C2CB871-0488-4451-82CF-D48EBB95F7BC}" srcId="{6968793A-DABA-46DA-A1E4-C4E56891D6A6}" destId="{FEE76947-53FB-4C5C-8980-4AB78B619AFB}" srcOrd="2" destOrd="0" parTransId="{CBBF211A-E407-431F-BA51-3D299C1E3351}" sibTransId="{F0F5B4BA-A166-45FE-AB75-6D2586B2867B}"/>
    <dgm:cxn modelId="{1CADD287-9C4E-406F-AE68-C7D6CFC4FFFD}" srcId="{6968793A-DABA-46DA-A1E4-C4E56891D6A6}" destId="{260000C0-569F-4511-8E58-EFA1D2188AD7}" srcOrd="0" destOrd="0" parTransId="{F12CDE3D-A55A-4273-BFB5-A4C4C56EB4B6}" sibTransId="{C05DFFB5-6982-49DB-BD04-46B5D6952C0D}"/>
    <dgm:cxn modelId="{2B8BCBA1-C185-410E-8D02-6C5CA4A48144}" type="presOf" srcId="{C05DFFB5-6982-49DB-BD04-46B5D6952C0D}" destId="{20429975-63C3-4EEE-B6BF-562F79616808}" srcOrd="0" destOrd="0" presId="urn:microsoft.com/office/officeart/2005/8/layout/cycle1"/>
    <dgm:cxn modelId="{F2D632AA-8C31-47BD-A1A4-4DF7AB600213}" type="presOf" srcId="{FEE76947-53FB-4C5C-8980-4AB78B619AFB}" destId="{D41E069E-82BA-4584-8BCA-450B6D1019F5}" srcOrd="0" destOrd="0" presId="urn:microsoft.com/office/officeart/2005/8/layout/cycle1"/>
    <dgm:cxn modelId="{562072AB-1AB0-4C13-BB80-C4A0C62ECF04}" type="presParOf" srcId="{3E0A9B06-DF52-4E28-B7EB-BFDDA8CC8927}" destId="{D7863DCA-3C12-49BC-B52B-E28194D082FC}" srcOrd="0" destOrd="0" presId="urn:microsoft.com/office/officeart/2005/8/layout/cycle1"/>
    <dgm:cxn modelId="{79F27D16-1FD5-49D9-928A-C8F9A7D9BC66}" type="presParOf" srcId="{3E0A9B06-DF52-4E28-B7EB-BFDDA8CC8927}" destId="{40661F1C-CACB-43B7-9D61-3E1251FD9515}" srcOrd="1" destOrd="0" presId="urn:microsoft.com/office/officeart/2005/8/layout/cycle1"/>
    <dgm:cxn modelId="{773A8404-189E-45FD-B36C-8BC7CD6ED452}" type="presParOf" srcId="{3E0A9B06-DF52-4E28-B7EB-BFDDA8CC8927}" destId="{20429975-63C3-4EEE-B6BF-562F79616808}" srcOrd="2" destOrd="0" presId="urn:microsoft.com/office/officeart/2005/8/layout/cycle1"/>
    <dgm:cxn modelId="{70E75B26-8B57-409E-B63D-883884A0D4FF}" type="presParOf" srcId="{3E0A9B06-DF52-4E28-B7EB-BFDDA8CC8927}" destId="{F70D5C6A-E90B-40A4-B712-8CCF48B87C9D}" srcOrd="3" destOrd="0" presId="urn:microsoft.com/office/officeart/2005/8/layout/cycle1"/>
    <dgm:cxn modelId="{C2370E86-BF2B-43D7-ACA5-A7D649A2DF4F}" type="presParOf" srcId="{3E0A9B06-DF52-4E28-B7EB-BFDDA8CC8927}" destId="{769585B8-EBE2-4091-80B7-7925A1781903}" srcOrd="4" destOrd="0" presId="urn:microsoft.com/office/officeart/2005/8/layout/cycle1"/>
    <dgm:cxn modelId="{4F5426D8-0DB2-4527-AD3C-C14452669A24}" type="presParOf" srcId="{3E0A9B06-DF52-4E28-B7EB-BFDDA8CC8927}" destId="{9ED9F1CF-29CE-4FDA-BB39-B04FE87236A7}" srcOrd="5" destOrd="0" presId="urn:microsoft.com/office/officeart/2005/8/layout/cycle1"/>
    <dgm:cxn modelId="{339204A6-E995-4ECE-AE93-594E633E9341}" type="presParOf" srcId="{3E0A9B06-DF52-4E28-B7EB-BFDDA8CC8927}" destId="{F1FEFD09-AB55-49C1-8502-27098B4C30F8}" srcOrd="6" destOrd="0" presId="urn:microsoft.com/office/officeart/2005/8/layout/cycle1"/>
    <dgm:cxn modelId="{58EDC04F-BB45-4134-8505-3BE9D9F8AD47}" type="presParOf" srcId="{3E0A9B06-DF52-4E28-B7EB-BFDDA8CC8927}" destId="{D41E069E-82BA-4584-8BCA-450B6D1019F5}" srcOrd="7" destOrd="0" presId="urn:microsoft.com/office/officeart/2005/8/layout/cycle1"/>
    <dgm:cxn modelId="{166BE3ED-23E3-4401-B22B-2D54D7DF7937}" type="presParOf" srcId="{3E0A9B06-DF52-4E28-B7EB-BFDDA8CC8927}" destId="{72B42349-516A-4CFE-823C-47187A07CDCE}"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61F1C-CACB-43B7-9D61-3E1251FD9515}">
      <dsp:nvSpPr>
        <dsp:cNvPr id="0" name=""/>
        <dsp:cNvSpPr/>
      </dsp:nvSpPr>
      <dsp:spPr>
        <a:xfrm>
          <a:off x="3732018" y="393381"/>
          <a:ext cx="2012156" cy="201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ZA" sz="4600" kern="1200" dirty="0"/>
            <a:t>Code</a:t>
          </a:r>
        </a:p>
      </dsp:txBody>
      <dsp:txXfrm>
        <a:off x="3732018" y="393381"/>
        <a:ext cx="2012156" cy="2012156"/>
      </dsp:txXfrm>
    </dsp:sp>
    <dsp:sp modelId="{20429975-63C3-4EEE-B6BF-562F79616808}">
      <dsp:nvSpPr>
        <dsp:cNvPr id="0" name=""/>
        <dsp:cNvSpPr/>
      </dsp:nvSpPr>
      <dsp:spPr>
        <a:xfrm>
          <a:off x="671376" y="-1385"/>
          <a:ext cx="4753246" cy="4753246"/>
        </a:xfrm>
        <a:prstGeom prst="circularArrow">
          <a:avLst>
            <a:gd name="adj1" fmla="val 8255"/>
            <a:gd name="adj2" fmla="val 576657"/>
            <a:gd name="adj3" fmla="val 2961385"/>
            <a:gd name="adj4" fmla="val 53378"/>
            <a:gd name="adj5" fmla="val 9631"/>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585B8-EBE2-4091-80B7-7925A1781903}">
      <dsp:nvSpPr>
        <dsp:cNvPr id="0" name=""/>
        <dsp:cNvSpPr/>
      </dsp:nvSpPr>
      <dsp:spPr>
        <a:xfrm>
          <a:off x="2041921" y="3320714"/>
          <a:ext cx="2012156" cy="201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ZA" sz="4600" kern="1200" dirty="0"/>
            <a:t>Test</a:t>
          </a:r>
        </a:p>
      </dsp:txBody>
      <dsp:txXfrm>
        <a:off x="2041921" y="3320714"/>
        <a:ext cx="2012156" cy="2012156"/>
      </dsp:txXfrm>
    </dsp:sp>
    <dsp:sp modelId="{9ED9F1CF-29CE-4FDA-BB39-B04FE87236A7}">
      <dsp:nvSpPr>
        <dsp:cNvPr id="0" name=""/>
        <dsp:cNvSpPr/>
      </dsp:nvSpPr>
      <dsp:spPr>
        <a:xfrm>
          <a:off x="671376" y="-1385"/>
          <a:ext cx="4753246" cy="4753246"/>
        </a:xfrm>
        <a:prstGeom prst="circularArrow">
          <a:avLst>
            <a:gd name="adj1" fmla="val 8255"/>
            <a:gd name="adj2" fmla="val 576657"/>
            <a:gd name="adj3" fmla="val 10169965"/>
            <a:gd name="adj4" fmla="val 7261959"/>
            <a:gd name="adj5" fmla="val 9631"/>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E069E-82BA-4584-8BCA-450B6D1019F5}">
      <dsp:nvSpPr>
        <dsp:cNvPr id="0" name=""/>
        <dsp:cNvSpPr/>
      </dsp:nvSpPr>
      <dsp:spPr>
        <a:xfrm>
          <a:off x="351825" y="393381"/>
          <a:ext cx="2012156" cy="201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ZA" sz="4600" kern="1200" dirty="0"/>
            <a:t>Design</a:t>
          </a:r>
        </a:p>
      </dsp:txBody>
      <dsp:txXfrm>
        <a:off x="351825" y="393381"/>
        <a:ext cx="2012156" cy="2012156"/>
      </dsp:txXfrm>
    </dsp:sp>
    <dsp:sp modelId="{72B42349-516A-4CFE-823C-47187A07CDCE}">
      <dsp:nvSpPr>
        <dsp:cNvPr id="0" name=""/>
        <dsp:cNvSpPr/>
      </dsp:nvSpPr>
      <dsp:spPr>
        <a:xfrm>
          <a:off x="671376" y="-1385"/>
          <a:ext cx="4753246" cy="4753246"/>
        </a:xfrm>
        <a:prstGeom prst="circularArrow">
          <a:avLst>
            <a:gd name="adj1" fmla="val 8255"/>
            <a:gd name="adj2" fmla="val 576657"/>
            <a:gd name="adj3" fmla="val 16854414"/>
            <a:gd name="adj4" fmla="val 14968929"/>
            <a:gd name="adj5" fmla="val 9631"/>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83413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0322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1591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76312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40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546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2254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6723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40710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6190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11/6/2023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5984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11/6/2023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041052191"/>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ublicdomainpictures.net/en/view-image.php?image=268232&amp;picture=pizza-in-the-oven"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whatsapp-communication-smartphone-1357489/" TargetMode="External"/><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odfeet.com/blog/tag/microsoft/" TargetMode="Externa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hyperlink" Target="https://creativecommons.org/licenses/by-nc-sa/3.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librewiki.net/wiki/Notion" TargetMode="Externa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creativecommons.org/licenses/by-sa/3.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ngimg.com/png/94314-icons-discord-smiley-computer-smile-android" TargetMode="External"/><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ken.wikiwijs.nl/116397/Multiculturele_samenleving" TargetMode="External"/><Relationship Id="rId2" Type="http://schemas.openxmlformats.org/officeDocument/2006/relationships/image" Target="../media/image5.8"/><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ocalwiki.org/santacruz/santa%20cruz%20pizza%20company"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533AB8FA-55EC-1C9C-0FE4-17D4085CE25E}"/>
              </a:ext>
            </a:extLst>
          </p:cNvPr>
          <p:cNvPicPr>
            <a:picLocks noChangeAspect="1"/>
          </p:cNvPicPr>
          <p:nvPr/>
        </p:nvPicPr>
        <p:blipFill rotWithShape="1">
          <a:blip r:embed="rId2"/>
          <a:srcRect t="19523" b="24227"/>
          <a:stretch/>
        </p:blipFill>
        <p:spPr>
          <a:xfrm>
            <a:off x="20" y="-1"/>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11" name="Freeform: Shape 10">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86451"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1608" y="311727"/>
            <a:ext cx="6130391" cy="654627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0320CFF2-691B-0BDE-E381-08EB62B6679E}"/>
              </a:ext>
            </a:extLst>
          </p:cNvPr>
          <p:cNvSpPr>
            <a:spLocks noGrp="1"/>
          </p:cNvSpPr>
          <p:nvPr>
            <p:ph type="subTitle" idx="1"/>
          </p:nvPr>
        </p:nvSpPr>
        <p:spPr>
          <a:xfrm>
            <a:off x="7620000" y="4571999"/>
            <a:ext cx="3810000" cy="1524000"/>
          </a:xfrm>
        </p:spPr>
        <p:txBody>
          <a:bodyPr anchor="b">
            <a:normAutofit/>
          </a:bodyPr>
          <a:lstStyle/>
          <a:p>
            <a:pPr algn="l">
              <a:lnSpc>
                <a:spcPct val="115000"/>
              </a:lnSpc>
            </a:pPr>
            <a:r>
              <a:rPr lang="en-ZA" sz="1400" dirty="0"/>
              <a:t>No Girls Allowed(Except Monica)</a:t>
            </a:r>
          </a:p>
          <a:p>
            <a:pPr algn="l">
              <a:lnSpc>
                <a:spcPct val="115000"/>
              </a:lnSpc>
            </a:pPr>
            <a:r>
              <a:rPr lang="en-ZA" sz="1100" b="0" i="0" u="none" strike="noStrike" dirty="0">
                <a:effectLst/>
                <a:latin typeface="Arial" panose="020B0604020202020204" pitchFamily="34" charset="0"/>
              </a:rPr>
              <a:t>James Cooks - u21654680, Lloyd Creighton - u04954336, Quintin </a:t>
            </a:r>
            <a:r>
              <a:rPr lang="en-ZA" sz="1100" b="0" i="0" u="none" strike="noStrike" dirty="0" err="1">
                <a:effectLst/>
                <a:latin typeface="Arial" panose="020B0604020202020204" pitchFamily="34" charset="0"/>
              </a:rPr>
              <a:t>d'Hotman</a:t>
            </a:r>
            <a:r>
              <a:rPr lang="en-ZA" sz="1100" b="0" i="0" u="none" strike="noStrike" dirty="0">
                <a:effectLst/>
                <a:latin typeface="Arial" panose="020B0604020202020204" pitchFamily="34" charset="0"/>
              </a:rPr>
              <a:t> de Villiers - u21513768, Yi-Rou Monica Hung - u22561154, </a:t>
            </a:r>
            <a:r>
              <a:rPr lang="en-ZA" sz="1100" b="0" i="0" u="none" strike="noStrike" dirty="0" err="1">
                <a:effectLst/>
                <a:latin typeface="Arial" panose="020B0604020202020204" pitchFamily="34" charset="0"/>
              </a:rPr>
              <a:t>Qwinton</a:t>
            </a:r>
            <a:r>
              <a:rPr lang="en-ZA" sz="1100" b="0" i="0" u="none" strike="noStrike" dirty="0">
                <a:effectLst/>
                <a:latin typeface="Arial" panose="020B0604020202020204" pitchFamily="34" charset="0"/>
              </a:rPr>
              <a:t> </a:t>
            </a:r>
            <a:r>
              <a:rPr lang="en-ZA" sz="1100" b="0" i="0" u="none" strike="noStrike" dirty="0" err="1">
                <a:effectLst/>
                <a:latin typeface="Arial" panose="020B0604020202020204" pitchFamily="34" charset="0"/>
              </a:rPr>
              <a:t>Knocklein</a:t>
            </a:r>
            <a:r>
              <a:rPr lang="en-ZA" sz="1100" b="0" i="0" u="none" strike="noStrike" dirty="0">
                <a:effectLst/>
                <a:latin typeface="Arial" panose="020B0604020202020204" pitchFamily="34" charset="0"/>
              </a:rPr>
              <a:t> - u21669849, </a:t>
            </a:r>
            <a:r>
              <a:rPr lang="en-ZA" sz="1100" b="0" i="0" u="none" strike="noStrike" dirty="0" err="1">
                <a:effectLst/>
                <a:latin typeface="Arial" panose="020B0604020202020204" pitchFamily="34" charset="0"/>
              </a:rPr>
              <a:t>Chanseop</a:t>
            </a:r>
            <a:r>
              <a:rPr lang="en-ZA" sz="1100" b="0" i="0" u="none" strike="noStrike" dirty="0">
                <a:effectLst/>
                <a:latin typeface="Arial" panose="020B0604020202020204" pitchFamily="34" charset="0"/>
              </a:rPr>
              <a:t> Carter Shin - u21470864, Ze-Lin Daniel Zhang - u22614495</a:t>
            </a:r>
            <a:endParaRPr lang="en-ZA" sz="1100" dirty="0"/>
          </a:p>
        </p:txBody>
      </p:sp>
      <p:sp>
        <p:nvSpPr>
          <p:cNvPr id="2" name="Title 1">
            <a:extLst>
              <a:ext uri="{FF2B5EF4-FFF2-40B4-BE49-F238E27FC236}">
                <a16:creationId xmlns:a16="http://schemas.microsoft.com/office/drawing/2014/main" id="{BE9AC53E-BB40-7350-D422-04E339F0AD44}"/>
              </a:ext>
            </a:extLst>
          </p:cNvPr>
          <p:cNvSpPr>
            <a:spLocks noGrp="1"/>
          </p:cNvSpPr>
          <p:nvPr>
            <p:ph type="ctrTitle"/>
          </p:nvPr>
        </p:nvSpPr>
        <p:spPr>
          <a:xfrm>
            <a:off x="7620000" y="2299787"/>
            <a:ext cx="3810000" cy="2286000"/>
          </a:xfrm>
        </p:spPr>
        <p:txBody>
          <a:bodyPr>
            <a:normAutofit/>
          </a:bodyPr>
          <a:lstStyle/>
          <a:p>
            <a:pPr algn="l"/>
            <a:r>
              <a:rPr lang="en-ZA" sz="3700"/>
              <a:t>COS214-Project</a:t>
            </a:r>
            <a:br>
              <a:rPr lang="en-ZA" sz="3700"/>
            </a:br>
            <a:r>
              <a:rPr lang="en-ZA" sz="3700"/>
              <a:t>Restaurant Simulation System</a:t>
            </a:r>
          </a:p>
        </p:txBody>
      </p:sp>
    </p:spTree>
    <p:extLst>
      <p:ext uri="{BB962C8B-B14F-4D97-AF65-F5344CB8AC3E}">
        <p14:creationId xmlns:p14="http://schemas.microsoft.com/office/powerpoint/2010/main" val="1614992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8EAA92-B566-698F-50B8-C029CC01E47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19" r="27626" b="-2"/>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8" name="Freeform: Shape 17">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3D772E4B-09EF-4D31-C704-316A3A47C5F0}"/>
              </a:ext>
            </a:extLst>
          </p:cNvPr>
          <p:cNvSpPr>
            <a:spLocks noGrp="1"/>
          </p:cNvSpPr>
          <p:nvPr>
            <p:ph idx="1"/>
          </p:nvPr>
        </p:nvSpPr>
        <p:spPr>
          <a:xfrm>
            <a:off x="6096000" y="2286000"/>
            <a:ext cx="5334000" cy="3810001"/>
          </a:xfrm>
        </p:spPr>
        <p:txBody>
          <a:bodyPr>
            <a:normAutofit/>
          </a:bodyPr>
          <a:lstStyle/>
          <a:p>
            <a:pPr marL="0" indent="0">
              <a:buNone/>
            </a:pPr>
            <a:r>
              <a:rPr lang="en-ZA" sz="2400" dirty="0"/>
              <a:t>The kitchen is where orders are received from the waiter and then processed and returned to the waiter to server our customers.</a:t>
            </a:r>
          </a:p>
        </p:txBody>
      </p:sp>
      <p:sp>
        <p:nvSpPr>
          <p:cNvPr id="2" name="Title 1">
            <a:extLst>
              <a:ext uri="{FF2B5EF4-FFF2-40B4-BE49-F238E27FC236}">
                <a16:creationId xmlns:a16="http://schemas.microsoft.com/office/drawing/2014/main" id="{FDB23905-2C03-4571-3B5C-586522F3C74D}"/>
              </a:ext>
            </a:extLst>
          </p:cNvPr>
          <p:cNvSpPr>
            <a:spLocks noGrp="1"/>
          </p:cNvSpPr>
          <p:nvPr>
            <p:ph type="title"/>
          </p:nvPr>
        </p:nvSpPr>
        <p:spPr>
          <a:xfrm>
            <a:off x="6096000" y="762000"/>
            <a:ext cx="5334000" cy="1524000"/>
          </a:xfrm>
        </p:spPr>
        <p:txBody>
          <a:bodyPr>
            <a:normAutofit/>
          </a:bodyPr>
          <a:lstStyle/>
          <a:p>
            <a:r>
              <a:rPr lang="en-ZA" sz="3200" dirty="0"/>
              <a:t>Our subsystems – Kitchen</a:t>
            </a:r>
          </a:p>
        </p:txBody>
      </p:sp>
    </p:spTree>
    <p:extLst>
      <p:ext uri="{BB962C8B-B14F-4D97-AF65-F5344CB8AC3E}">
        <p14:creationId xmlns:p14="http://schemas.microsoft.com/office/powerpoint/2010/main" val="2923143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1805-DFBA-5E17-AD7C-DE8D3E9D1A90}"/>
              </a:ext>
            </a:extLst>
          </p:cNvPr>
          <p:cNvSpPr>
            <a:spLocks noGrp="1"/>
          </p:cNvSpPr>
          <p:nvPr>
            <p:ph type="title"/>
          </p:nvPr>
        </p:nvSpPr>
        <p:spPr/>
        <p:txBody>
          <a:bodyPr/>
          <a:lstStyle/>
          <a:p>
            <a:r>
              <a:rPr lang="en-ZA" dirty="0"/>
              <a:t>Our subsystems - Kitchen</a:t>
            </a:r>
          </a:p>
        </p:txBody>
      </p:sp>
      <p:pic>
        <p:nvPicPr>
          <p:cNvPr id="4098" name="Picture 2">
            <a:extLst>
              <a:ext uri="{FF2B5EF4-FFF2-40B4-BE49-F238E27FC236}">
                <a16:creationId xmlns:a16="http://schemas.microsoft.com/office/drawing/2014/main" id="{D24E1983-D61A-3B34-5A3D-9F722CAD07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826" y="2362393"/>
            <a:ext cx="5723892" cy="34288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2D72366-3675-E86A-DB39-E857DBD8F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475" y="2362393"/>
            <a:ext cx="6193699" cy="342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1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9AF32FBD-B332-10A2-75A2-E421796A21F3}"/>
              </a:ext>
            </a:extLst>
          </p:cNvPr>
          <p:cNvPicPr>
            <a:picLocks noChangeAspect="1"/>
          </p:cNvPicPr>
          <p:nvPr/>
        </p:nvPicPr>
        <p:blipFill rotWithShape="1">
          <a:blip r:embed="rId2"/>
          <a:srcRect l="38226" r="1"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8"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FAD729-B0DD-0F20-900D-7F7CA7199C15}"/>
              </a:ext>
            </a:extLst>
          </p:cNvPr>
          <p:cNvSpPr>
            <a:spLocks noGrp="1"/>
          </p:cNvSpPr>
          <p:nvPr>
            <p:ph idx="1"/>
          </p:nvPr>
        </p:nvSpPr>
        <p:spPr>
          <a:xfrm>
            <a:off x="762000" y="2286000"/>
            <a:ext cx="5334000" cy="3810001"/>
          </a:xfrm>
        </p:spPr>
        <p:txBody>
          <a:bodyPr>
            <a:normAutofit/>
          </a:bodyPr>
          <a:lstStyle/>
          <a:p>
            <a:pPr marL="0" indent="0">
              <a:buNone/>
            </a:pPr>
            <a:r>
              <a:rPr lang="en-ZA" sz="2400"/>
              <a:t>Our billing system consists of the orders and the bill and order memento systems.</a:t>
            </a:r>
          </a:p>
          <a:p>
            <a:pPr marL="0" indent="0">
              <a:buNone/>
            </a:pPr>
            <a:r>
              <a:rPr lang="en-ZA" sz="2400"/>
              <a:t>Bills are generated using the memento coupled with a flyweight.</a:t>
            </a:r>
          </a:p>
          <a:p>
            <a:pPr marL="0" indent="0">
              <a:buNone/>
            </a:pPr>
            <a:r>
              <a:rPr lang="en-ZA" sz="2400"/>
              <a:t>Bills can be split amongst a table to paid in full by one customer.</a:t>
            </a:r>
          </a:p>
        </p:txBody>
      </p:sp>
      <p:sp>
        <p:nvSpPr>
          <p:cNvPr id="2" name="Title 1">
            <a:extLst>
              <a:ext uri="{FF2B5EF4-FFF2-40B4-BE49-F238E27FC236}">
                <a16:creationId xmlns:a16="http://schemas.microsoft.com/office/drawing/2014/main" id="{52208F39-DA69-4174-D67C-29013FF12B48}"/>
              </a:ext>
            </a:extLst>
          </p:cNvPr>
          <p:cNvSpPr>
            <a:spLocks noGrp="1"/>
          </p:cNvSpPr>
          <p:nvPr>
            <p:ph type="title"/>
          </p:nvPr>
        </p:nvSpPr>
        <p:spPr>
          <a:xfrm>
            <a:off x="762000" y="762000"/>
            <a:ext cx="5334000" cy="1524000"/>
          </a:xfrm>
        </p:spPr>
        <p:txBody>
          <a:bodyPr>
            <a:normAutofit/>
          </a:bodyPr>
          <a:lstStyle/>
          <a:p>
            <a:r>
              <a:rPr lang="en-ZA" sz="3200"/>
              <a:t>Our subsystems – Billing system</a:t>
            </a:r>
          </a:p>
        </p:txBody>
      </p:sp>
    </p:spTree>
    <p:extLst>
      <p:ext uri="{BB962C8B-B14F-4D97-AF65-F5344CB8AC3E}">
        <p14:creationId xmlns:p14="http://schemas.microsoft.com/office/powerpoint/2010/main" val="207888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41E64B02-7204-8706-CB0A-06E5E27BFE5F}"/>
              </a:ext>
            </a:extLst>
          </p:cNvPr>
          <p:cNvPicPr>
            <a:picLocks noChangeAspect="1"/>
          </p:cNvPicPr>
          <p:nvPr/>
        </p:nvPicPr>
        <p:blipFill rotWithShape="1">
          <a:blip r:embed="rId2"/>
          <a:srcRect l="53160" r="2" b="2"/>
          <a:stretch/>
        </p:blipFill>
        <p:spPr>
          <a:xfrm>
            <a:off x="1" y="10"/>
            <a:ext cx="5265919" cy="6857990"/>
          </a:xfrm>
          <a:custGeom>
            <a:avLst/>
            <a:gdLst/>
            <a:ahLst/>
            <a:cxnLst/>
            <a:rect l="l" t="t" r="r" b="b"/>
            <a:pathLst>
              <a:path w="5265919" h="6858000">
                <a:moveTo>
                  <a:pt x="0" y="0"/>
                </a:moveTo>
                <a:lnTo>
                  <a:pt x="1928158" y="0"/>
                </a:lnTo>
                <a:lnTo>
                  <a:pt x="2086666" y="218181"/>
                </a:lnTo>
                <a:cubicBezTo>
                  <a:pt x="2695854" y="1023180"/>
                  <a:pt x="3451052" y="1818277"/>
                  <a:pt x="4009668" y="2631787"/>
                </a:cubicBezTo>
                <a:cubicBezTo>
                  <a:pt x="4741122" y="3696928"/>
                  <a:pt x="5292623" y="4799581"/>
                  <a:pt x="5264920" y="5672947"/>
                </a:cubicBezTo>
                <a:cubicBezTo>
                  <a:pt x="5253483" y="6040467"/>
                  <a:pt x="5142899" y="6348559"/>
                  <a:pt x="4962841" y="6612444"/>
                </a:cubicBezTo>
                <a:cubicBezTo>
                  <a:pt x="4925329" y="6667420"/>
                  <a:pt x="4884801" y="6720477"/>
                  <a:pt x="4841526" y="6771753"/>
                </a:cubicBezTo>
                <a:lnTo>
                  <a:pt x="4761562" y="6858000"/>
                </a:lnTo>
                <a:lnTo>
                  <a:pt x="0" y="6858000"/>
                </a:lnTo>
                <a:close/>
              </a:path>
            </a:pathLst>
          </a:custGeom>
        </p:spPr>
      </p:pic>
      <p:sp>
        <p:nvSpPr>
          <p:cNvPr id="11" name="Freeform: Shape 10">
            <a:extLst>
              <a:ext uri="{FF2B5EF4-FFF2-40B4-BE49-F238E27FC236}">
                <a16:creationId xmlns:a16="http://schemas.microsoft.com/office/drawing/2014/main" id="{E3588014-99E8-44C1-BB9D-26C13B241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1570515"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2D3CAD1-E9A0-41CE-4B62-2C5E0C9466D8}"/>
              </a:ext>
            </a:extLst>
          </p:cNvPr>
          <p:cNvSpPr>
            <a:spLocks noGrp="1"/>
          </p:cNvSpPr>
          <p:nvPr>
            <p:ph type="title"/>
          </p:nvPr>
        </p:nvSpPr>
        <p:spPr>
          <a:xfrm>
            <a:off x="5237345" y="423861"/>
            <a:ext cx="6486524" cy="676275"/>
          </a:xfrm>
        </p:spPr>
        <p:txBody>
          <a:bodyPr anchor="t">
            <a:normAutofit/>
          </a:bodyPr>
          <a:lstStyle/>
          <a:p>
            <a:r>
              <a:rPr lang="en-ZA" sz="3200" dirty="0"/>
              <a:t>Assumptions made in the project</a:t>
            </a:r>
          </a:p>
        </p:txBody>
      </p:sp>
      <p:sp>
        <p:nvSpPr>
          <p:cNvPr id="3" name="Content Placeholder 2">
            <a:extLst>
              <a:ext uri="{FF2B5EF4-FFF2-40B4-BE49-F238E27FC236}">
                <a16:creationId xmlns:a16="http://schemas.microsoft.com/office/drawing/2014/main" id="{FA1F9CED-3F67-3273-6A36-527B695FBB36}"/>
              </a:ext>
            </a:extLst>
          </p:cNvPr>
          <p:cNvSpPr>
            <a:spLocks noGrp="1"/>
          </p:cNvSpPr>
          <p:nvPr>
            <p:ph idx="1"/>
          </p:nvPr>
        </p:nvSpPr>
        <p:spPr>
          <a:xfrm>
            <a:off x="5951719" y="1523987"/>
            <a:ext cx="5772150" cy="4572001"/>
          </a:xfrm>
        </p:spPr>
        <p:txBody>
          <a:bodyPr>
            <a:normAutofit fontScale="92500" lnSpcReduction="10000"/>
          </a:bodyPr>
          <a:lstStyle/>
          <a:p>
            <a:pPr rtl="0" fontAlgn="base">
              <a:lnSpc>
                <a:spcPct val="115000"/>
              </a:lnSpc>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Although we do have the code to iterate over the whole entrance and select specific customer groups based on floor availability. Upon testing however, we found that this made it impossible to serve large groups without implementing unnecessary overhead of how long customers have been waiting.</a:t>
            </a:r>
          </a:p>
          <a:p>
            <a:pPr marL="0" indent="0" rtl="0" fontAlgn="base">
              <a:lnSpc>
                <a:spcPct val="115000"/>
              </a:lnSpc>
              <a:spcBef>
                <a:spcPts val="0"/>
              </a:spcBef>
              <a:spcAft>
                <a:spcPts val="0"/>
              </a:spcAft>
              <a:buNone/>
            </a:pPr>
            <a:endParaRPr lang="en-US" sz="1800" b="0" i="0" u="none" strike="noStrike" dirty="0">
              <a:effectLst/>
              <a:latin typeface="Arial" panose="020B0604020202020204" pitchFamily="34" charset="0"/>
            </a:endParaRPr>
          </a:p>
          <a:p>
            <a:pPr rtl="0" fontAlgn="base">
              <a:lnSpc>
                <a:spcPct val="115000"/>
              </a:lnSpc>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When working with groups we only wanted to allow groups to order once and then leave the system after paying as otherwise simulations would go on for too long and become redundant and hard to read.</a:t>
            </a:r>
          </a:p>
          <a:p>
            <a:pPr marL="0" indent="0" rtl="0" fontAlgn="base">
              <a:lnSpc>
                <a:spcPct val="115000"/>
              </a:lnSpc>
              <a:spcBef>
                <a:spcPts val="0"/>
              </a:spcBef>
              <a:spcAft>
                <a:spcPts val="0"/>
              </a:spcAft>
              <a:buNone/>
            </a:pPr>
            <a:endParaRPr lang="en-US" sz="1800" b="0" i="0" u="none" strike="noStrike" dirty="0">
              <a:effectLst/>
              <a:latin typeface="Arial" panose="020B0604020202020204" pitchFamily="34" charset="0"/>
            </a:endParaRPr>
          </a:p>
          <a:p>
            <a:pPr rtl="0" fontAlgn="base">
              <a:lnSpc>
                <a:spcPct val="115000"/>
              </a:lnSpc>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CUSTOMERS LOVE EATING PLATES. This means we don’t deal with passing dirty plates back to the kitchen. We thought it was much funnier making customers deallocate their plates.</a:t>
            </a:r>
          </a:p>
          <a:p>
            <a:pPr marL="0" indent="0">
              <a:lnSpc>
                <a:spcPct val="115000"/>
              </a:lnSpc>
              <a:buNone/>
            </a:pPr>
            <a:endParaRPr lang="en-ZA" sz="1100" dirty="0"/>
          </a:p>
        </p:txBody>
      </p:sp>
    </p:spTree>
    <p:extLst>
      <p:ext uri="{BB962C8B-B14F-4D97-AF65-F5344CB8AC3E}">
        <p14:creationId xmlns:p14="http://schemas.microsoft.com/office/powerpoint/2010/main" val="235711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6" name="Freeform: Shape 2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8" name="Freeform: Shape 2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0" name="Rectangle 2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46A8A25-4636-EAD6-CDEB-70CA0F240690}"/>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Our design patterns</a:t>
            </a:r>
          </a:p>
        </p:txBody>
      </p:sp>
      <p:sp>
        <p:nvSpPr>
          <p:cNvPr id="32" name="Freeform: Shape 31">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34" name="Freeform: Shape 33">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6" name="Freeform: Shape 35">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32830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Iterator</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72"/>
          <a:stretch/>
        </p:blipFill>
        <p:spPr bwMode="auto">
          <a:xfrm>
            <a:off x="380812" y="1633945"/>
            <a:ext cx="11430377" cy="445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716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Composite</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 b="21973"/>
          <a:stretch/>
        </p:blipFill>
        <p:spPr bwMode="auto">
          <a:xfrm>
            <a:off x="380811" y="1634247"/>
            <a:ext cx="11430377" cy="442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74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Observer</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 b="21402"/>
          <a:stretch/>
        </p:blipFill>
        <p:spPr bwMode="auto">
          <a:xfrm>
            <a:off x="380812" y="1639526"/>
            <a:ext cx="11430377" cy="445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37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Prototype</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6" b="22082"/>
          <a:stretch/>
        </p:blipFill>
        <p:spPr bwMode="auto">
          <a:xfrm>
            <a:off x="380810" y="1628775"/>
            <a:ext cx="11430377"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28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Command</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 b="22218"/>
          <a:stretch/>
        </p:blipFill>
        <p:spPr bwMode="auto">
          <a:xfrm>
            <a:off x="380810" y="1645919"/>
            <a:ext cx="11430377" cy="440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9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0736-197B-25C3-1138-AB9FE43195E7}"/>
              </a:ext>
            </a:extLst>
          </p:cNvPr>
          <p:cNvSpPr>
            <a:spLocks noGrp="1"/>
          </p:cNvSpPr>
          <p:nvPr>
            <p:ph type="title"/>
          </p:nvPr>
        </p:nvSpPr>
        <p:spPr>
          <a:xfrm>
            <a:off x="654698" y="519077"/>
            <a:ext cx="10882604" cy="1524000"/>
          </a:xfrm>
        </p:spPr>
        <p:txBody>
          <a:bodyPr/>
          <a:lstStyle/>
          <a:p>
            <a:r>
              <a:rPr lang="en-ZA" dirty="0"/>
              <a:t>Let us start with an overview of the system</a:t>
            </a:r>
          </a:p>
        </p:txBody>
      </p:sp>
      <p:pic>
        <p:nvPicPr>
          <p:cNvPr id="5" name="Content Placeholder 4" descr="A computer screen with many blue squares">
            <a:extLst>
              <a:ext uri="{FF2B5EF4-FFF2-40B4-BE49-F238E27FC236}">
                <a16:creationId xmlns:a16="http://schemas.microsoft.com/office/drawing/2014/main" id="{06B8F718-0E7F-F1DA-F99C-87FBFF54C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246" y="1708747"/>
            <a:ext cx="10730056" cy="41911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FA5DBA8F-6FDF-3A1A-9B85-098656A73A9C}"/>
              </a:ext>
            </a:extLst>
          </p:cNvPr>
          <p:cNvSpPr txBox="1"/>
          <p:nvPr/>
        </p:nvSpPr>
        <p:spPr>
          <a:xfrm>
            <a:off x="1912776" y="6208294"/>
            <a:ext cx="7809722" cy="400110"/>
          </a:xfrm>
          <a:prstGeom prst="rect">
            <a:avLst/>
          </a:prstGeom>
          <a:noFill/>
        </p:spPr>
        <p:txBody>
          <a:bodyPr wrap="square" rtlCol="0">
            <a:spAutoFit/>
          </a:bodyPr>
          <a:lstStyle/>
          <a:p>
            <a:r>
              <a:rPr lang="en-ZA" sz="2000" b="1" dirty="0"/>
              <a:t>However, this is a bit much to take in so let's simplify this a bit</a:t>
            </a:r>
          </a:p>
        </p:txBody>
      </p:sp>
    </p:spTree>
    <p:extLst>
      <p:ext uri="{BB962C8B-B14F-4D97-AF65-F5344CB8AC3E}">
        <p14:creationId xmlns:p14="http://schemas.microsoft.com/office/powerpoint/2010/main" val="364710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Chain of Responsibility</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 b="21933"/>
          <a:stretch/>
        </p:blipFill>
        <p:spPr bwMode="auto">
          <a:xfrm>
            <a:off x="380811" y="1648641"/>
            <a:ext cx="1143037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Abstract Factory</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 b="21563"/>
          <a:stretch/>
        </p:blipFill>
        <p:spPr bwMode="auto">
          <a:xfrm>
            <a:off x="380810" y="1645922"/>
            <a:ext cx="11430377" cy="443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77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Memento</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 b="21630"/>
          <a:stretch/>
        </p:blipFill>
        <p:spPr bwMode="auto">
          <a:xfrm>
            <a:off x="380810" y="1637212"/>
            <a:ext cx="11430377" cy="444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7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Singleton</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 b="22168"/>
          <a:stretch/>
        </p:blipFill>
        <p:spPr bwMode="auto">
          <a:xfrm>
            <a:off x="380811" y="1645918"/>
            <a:ext cx="11430377" cy="440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526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7C98E-4C90-7D95-5A02-0814905BF171}"/>
              </a:ext>
            </a:extLst>
          </p:cNvPr>
          <p:cNvSpPr>
            <a:spLocks noGrp="1"/>
          </p:cNvSpPr>
          <p:nvPr>
            <p:ph type="title"/>
          </p:nvPr>
        </p:nvSpPr>
        <p:spPr>
          <a:xfrm>
            <a:off x="761999" y="483326"/>
            <a:ext cx="10668000" cy="1524000"/>
          </a:xfrm>
        </p:spPr>
        <p:txBody>
          <a:bodyPr/>
          <a:lstStyle/>
          <a:p>
            <a:r>
              <a:rPr lang="en-ZA" dirty="0"/>
              <a:t>Flyweight</a:t>
            </a:r>
          </a:p>
        </p:txBody>
      </p:sp>
      <p:pic>
        <p:nvPicPr>
          <p:cNvPr id="6146" name="Picture 2">
            <a:extLst>
              <a:ext uri="{FF2B5EF4-FFF2-40B4-BE49-F238E27FC236}">
                <a16:creationId xmlns:a16="http://schemas.microsoft.com/office/drawing/2014/main" id="{FCFCF0FD-7116-A841-A43C-07FC92DE2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40" b="21707"/>
          <a:stretch/>
        </p:blipFill>
        <p:spPr bwMode="auto">
          <a:xfrm>
            <a:off x="380810" y="1036321"/>
            <a:ext cx="11430377" cy="504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48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9" name="Freeform: Shape 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1" name="Freeform: Shape 1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3" name="Rectangle 1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F7FB8CF-728C-E107-2700-69AD5562255C}"/>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dirty="0">
                <a:solidFill>
                  <a:schemeClr val="tx1"/>
                </a:solidFill>
                <a:latin typeface="+mj-lt"/>
                <a:ea typeface="+mj-ea"/>
                <a:cs typeface="+mj-cs"/>
              </a:rPr>
              <a:t>Methods and Technology</a:t>
            </a:r>
          </a:p>
        </p:txBody>
      </p:sp>
      <p:sp>
        <p:nvSpPr>
          <p:cNvPr id="15" name="Freeform: Shape 14">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7" name="Freeform: Shape 16">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9" name="Freeform: Shape 18">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209966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1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4" name="Freeform: Shape 1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5" name="Freeform: Shape 1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6" name="Rectangle 1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0FE02-E5AF-65C0-19A1-4E6FB0922E8C}"/>
              </a:ext>
            </a:extLst>
          </p:cNvPr>
          <p:cNvSpPr>
            <a:spLocks noGrp="1"/>
          </p:cNvSpPr>
          <p:nvPr>
            <p:ph type="title"/>
          </p:nvPr>
        </p:nvSpPr>
        <p:spPr>
          <a:xfrm>
            <a:off x="718750" y="2286000"/>
            <a:ext cx="3048001" cy="2286000"/>
          </a:xfrm>
        </p:spPr>
        <p:txBody>
          <a:bodyPr vert="horz" lIns="91440" tIns="45720" rIns="91440" bIns="45720" rtlCol="0" anchor="ctr">
            <a:normAutofit/>
          </a:bodyPr>
          <a:lstStyle/>
          <a:p>
            <a:r>
              <a:rPr lang="en-US" sz="3200"/>
              <a:t>Our method of development</a:t>
            </a:r>
          </a:p>
        </p:txBody>
      </p:sp>
      <p:sp>
        <p:nvSpPr>
          <p:cNvPr id="27" name="Freeform: Shape 18">
            <a:extLst>
              <a:ext uri="{FF2B5EF4-FFF2-40B4-BE49-F238E27FC236}">
                <a16:creationId xmlns:a16="http://schemas.microsoft.com/office/drawing/2014/main" id="{A044A62A-90F2-4512-B914-C85365792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04" y="0"/>
            <a:ext cx="8381997" cy="6858000"/>
          </a:xfrm>
          <a:custGeom>
            <a:avLst/>
            <a:gdLst>
              <a:gd name="connsiteX0" fmla="*/ 5279869 w 8381997"/>
              <a:gd name="connsiteY0" fmla="*/ 0 h 6858000"/>
              <a:gd name="connsiteX1" fmla="*/ 0 w 8381997"/>
              <a:gd name="connsiteY1" fmla="*/ 0 h 6858000"/>
              <a:gd name="connsiteX2" fmla="*/ 0 w 8381997"/>
              <a:gd name="connsiteY2" fmla="*/ 6858000 h 6858000"/>
              <a:gd name="connsiteX3" fmla="*/ 6152194 w 8381997"/>
              <a:gd name="connsiteY3" fmla="*/ 6858000 h 6858000"/>
              <a:gd name="connsiteX4" fmla="*/ 6293621 w 8381997"/>
              <a:gd name="connsiteY4" fmla="*/ 6810834 h 6858000"/>
              <a:gd name="connsiteX5" fmla="*/ 7066295 w 8381997"/>
              <a:gd name="connsiteY5" fmla="*/ 6484032 h 6858000"/>
              <a:gd name="connsiteX6" fmla="*/ 8053802 w 8381997"/>
              <a:gd name="connsiteY6" fmla="*/ 3305682 h 6858000"/>
              <a:gd name="connsiteX7" fmla="*/ 5378348 w 8381997"/>
              <a:gd name="connsiteY7" fmla="*/ 412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1997" h="6858000">
                <a:moveTo>
                  <a:pt x="5279869" y="0"/>
                </a:moveTo>
                <a:lnTo>
                  <a:pt x="0" y="0"/>
                </a:lnTo>
                <a:lnTo>
                  <a:pt x="0" y="6858000"/>
                </a:lnTo>
                <a:lnTo>
                  <a:pt x="6152194" y="6858000"/>
                </a:lnTo>
                <a:lnTo>
                  <a:pt x="6293621" y="6810834"/>
                </a:lnTo>
                <a:cubicBezTo>
                  <a:pt x="6564267" y="6715365"/>
                  <a:pt x="6823237" y="6607613"/>
                  <a:pt x="7066295" y="6484032"/>
                </a:cubicBezTo>
                <a:cubicBezTo>
                  <a:pt x="8799749" y="5602878"/>
                  <a:pt x="8460509" y="4509127"/>
                  <a:pt x="8053802" y="3305682"/>
                </a:cubicBezTo>
                <a:cubicBezTo>
                  <a:pt x="7598029" y="1957732"/>
                  <a:pt x="7002925" y="759665"/>
                  <a:pt x="5378348" y="4122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0">
            <a:extLst>
              <a:ext uri="{FF2B5EF4-FFF2-40B4-BE49-F238E27FC236}">
                <a16:creationId xmlns:a16="http://schemas.microsoft.com/office/drawing/2014/main" id="{1FD00E6D-9A34-4676-AD40-27FF958A5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29073" y="-37238"/>
            <a:ext cx="2953683" cy="690695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 name="connsiteX0" fmla="*/ 0 w 2130652"/>
              <a:gd name="connsiteY0" fmla="*/ 0 h 6858000"/>
              <a:gd name="connsiteX1" fmla="*/ 3379 w 2130652"/>
              <a:gd name="connsiteY1" fmla="*/ 2021 h 6858000"/>
              <a:gd name="connsiteX2" fmla="*/ 1377334 w 2130652"/>
              <a:gd name="connsiteY2" fmla="*/ 1096120 h 6858000"/>
              <a:gd name="connsiteX3" fmla="*/ 2097043 w 2130652"/>
              <a:gd name="connsiteY3" fmla="*/ 4379386 h 6858000"/>
              <a:gd name="connsiteX4" fmla="*/ 1433930 w 2130652"/>
              <a:gd name="connsiteY4" fmla="*/ 6852362 h 6858000"/>
              <a:gd name="connsiteX5" fmla="*/ 1431659 w 2130652"/>
              <a:gd name="connsiteY5" fmla="*/ 6858000 h 6858000"/>
              <a:gd name="connsiteX0" fmla="*/ 0 w 2150238"/>
              <a:gd name="connsiteY0" fmla="*/ 0 h 6858000"/>
              <a:gd name="connsiteX1" fmla="*/ 3379 w 2150238"/>
              <a:gd name="connsiteY1" fmla="*/ 2021 h 6858000"/>
              <a:gd name="connsiteX2" fmla="*/ 1377334 w 2150238"/>
              <a:gd name="connsiteY2" fmla="*/ 1096120 h 6858000"/>
              <a:gd name="connsiteX3" fmla="*/ 2097043 w 2150238"/>
              <a:gd name="connsiteY3" fmla="*/ 4379386 h 6858000"/>
              <a:gd name="connsiteX4" fmla="*/ 1433930 w 2150238"/>
              <a:gd name="connsiteY4" fmla="*/ 6852362 h 6858000"/>
              <a:gd name="connsiteX5" fmla="*/ 1431659 w 2150238"/>
              <a:gd name="connsiteY5" fmla="*/ 6858000 h 6858000"/>
              <a:gd name="connsiteX0" fmla="*/ 0 w 2150238"/>
              <a:gd name="connsiteY0" fmla="*/ 0 h 6858000"/>
              <a:gd name="connsiteX1" fmla="*/ 1377334 w 2150238"/>
              <a:gd name="connsiteY1" fmla="*/ 1096120 h 6858000"/>
              <a:gd name="connsiteX2" fmla="*/ 2097043 w 2150238"/>
              <a:gd name="connsiteY2" fmla="*/ 4379386 h 6858000"/>
              <a:gd name="connsiteX3" fmla="*/ 1433930 w 2150238"/>
              <a:gd name="connsiteY3" fmla="*/ 6852362 h 6858000"/>
              <a:gd name="connsiteX4" fmla="*/ 1431659 w 2150238"/>
              <a:gd name="connsiteY4" fmla="*/ 6858000 h 6858000"/>
              <a:gd name="connsiteX0" fmla="*/ 0 w 772904"/>
              <a:gd name="connsiteY0" fmla="*/ 0 h 5761880"/>
              <a:gd name="connsiteX1" fmla="*/ 719709 w 772904"/>
              <a:gd name="connsiteY1" fmla="*/ 3283266 h 5761880"/>
              <a:gd name="connsiteX2" fmla="*/ 56596 w 772904"/>
              <a:gd name="connsiteY2" fmla="*/ 5756242 h 5761880"/>
              <a:gd name="connsiteX3" fmla="*/ 54325 w 772904"/>
              <a:gd name="connsiteY3" fmla="*/ 5761880 h 5761880"/>
              <a:gd name="connsiteX0" fmla="*/ 0 w 772904"/>
              <a:gd name="connsiteY0" fmla="*/ 0 h 5756242"/>
              <a:gd name="connsiteX1" fmla="*/ 719709 w 772904"/>
              <a:gd name="connsiteY1" fmla="*/ 3283266 h 5756242"/>
              <a:gd name="connsiteX2" fmla="*/ 56596 w 772904"/>
              <a:gd name="connsiteY2" fmla="*/ 5756242 h 5756242"/>
              <a:gd name="connsiteX3" fmla="*/ 238766 w 772904"/>
              <a:gd name="connsiteY3" fmla="*/ 5227362 h 5756242"/>
              <a:gd name="connsiteX0" fmla="*/ 0 w 772904"/>
              <a:gd name="connsiteY0" fmla="*/ 0 h 5756242"/>
              <a:gd name="connsiteX1" fmla="*/ 719709 w 772904"/>
              <a:gd name="connsiteY1" fmla="*/ 3283266 h 5756242"/>
              <a:gd name="connsiteX2" fmla="*/ 56596 w 772904"/>
              <a:gd name="connsiteY2" fmla="*/ 5756242 h 5756242"/>
              <a:gd name="connsiteX3" fmla="*/ 241259 w 772904"/>
              <a:gd name="connsiteY3" fmla="*/ 5307906 h 5756242"/>
              <a:gd name="connsiteX0" fmla="*/ 0 w 772904"/>
              <a:gd name="connsiteY0" fmla="*/ 0 h 6303721"/>
              <a:gd name="connsiteX1" fmla="*/ 719709 w 772904"/>
              <a:gd name="connsiteY1" fmla="*/ 3283266 h 6303721"/>
              <a:gd name="connsiteX2" fmla="*/ 56596 w 772904"/>
              <a:gd name="connsiteY2" fmla="*/ 5756242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265657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21018 w 772904"/>
              <a:gd name="connsiteY3" fmla="*/ 6303721 h 6303721"/>
              <a:gd name="connsiteX0" fmla="*/ 0 w 772904"/>
              <a:gd name="connsiteY0" fmla="*/ 0 h 5309590"/>
              <a:gd name="connsiteX1" fmla="*/ 719709 w 772904"/>
              <a:gd name="connsiteY1" fmla="*/ 3283266 h 5309590"/>
              <a:gd name="connsiteX2" fmla="*/ 226083 w 772904"/>
              <a:gd name="connsiteY2" fmla="*/ 5309590 h 5309590"/>
            </a:gdLst>
            <a:ahLst/>
            <a:cxnLst>
              <a:cxn ang="0">
                <a:pos x="connsiteX0" y="connsiteY0"/>
              </a:cxn>
              <a:cxn ang="0">
                <a:pos x="connsiteX1" y="connsiteY1"/>
              </a:cxn>
              <a:cxn ang="0">
                <a:pos x="connsiteX2" y="connsiteY2"/>
              </a:cxn>
            </a:cxnLst>
            <a:rect l="l" t="t" r="r" b="b"/>
            <a:pathLst>
              <a:path w="772904" h="5309590">
                <a:moveTo>
                  <a:pt x="0" y="0"/>
                </a:moveTo>
                <a:cubicBezTo>
                  <a:pt x="748253" y="904554"/>
                  <a:pt x="862505" y="2299632"/>
                  <a:pt x="719709" y="3283266"/>
                </a:cubicBezTo>
                <a:cubicBezTo>
                  <a:pt x="654961" y="3728238"/>
                  <a:pt x="604659" y="4326596"/>
                  <a:pt x="226083" y="530959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aphicFrame>
        <p:nvGraphicFramePr>
          <p:cNvPr id="6" name="Diagram 5">
            <a:extLst>
              <a:ext uri="{FF2B5EF4-FFF2-40B4-BE49-F238E27FC236}">
                <a16:creationId xmlns:a16="http://schemas.microsoft.com/office/drawing/2014/main" id="{7FAF0DCC-9FA2-8D91-6B87-0F4116C48029}"/>
              </a:ext>
            </a:extLst>
          </p:cNvPr>
          <p:cNvGraphicFramePr/>
          <p:nvPr>
            <p:extLst>
              <p:ext uri="{D42A27DB-BD31-4B8C-83A1-F6EECF244321}">
                <p14:modId xmlns:p14="http://schemas.microsoft.com/office/powerpoint/2010/main" val="3515715427"/>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59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9" name="Freeform: Shape 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1" name="Freeform: Shape 1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3" name="Rectangle 1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A1C7791-EF0A-815F-7D1E-736E62216347}"/>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Software used to aid in the project</a:t>
            </a:r>
          </a:p>
        </p:txBody>
      </p:sp>
      <p:sp>
        <p:nvSpPr>
          <p:cNvPr id="15" name="Freeform: Shape 14">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7" name="Freeform: Shape 16">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9" name="Freeform: Shape 18">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244676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D0BF-F11F-5444-289B-5FEE1EB54F92}"/>
              </a:ext>
            </a:extLst>
          </p:cNvPr>
          <p:cNvSpPr>
            <a:spLocks noGrp="1"/>
          </p:cNvSpPr>
          <p:nvPr>
            <p:ph type="title"/>
          </p:nvPr>
        </p:nvSpPr>
        <p:spPr/>
        <p:txBody>
          <a:bodyPr/>
          <a:lstStyle/>
          <a:p>
            <a:r>
              <a:rPr lang="en-ZA" dirty="0"/>
              <a:t>GitHub</a:t>
            </a:r>
          </a:p>
        </p:txBody>
      </p:sp>
      <p:pic>
        <p:nvPicPr>
          <p:cNvPr id="4" name="Picture 3">
            <a:extLst>
              <a:ext uri="{FF2B5EF4-FFF2-40B4-BE49-F238E27FC236}">
                <a16:creationId xmlns:a16="http://schemas.microsoft.com/office/drawing/2014/main" id="{50ABAA32-0E9C-5881-C4AF-F8E1C2444A83}"/>
              </a:ext>
            </a:extLst>
          </p:cNvPr>
          <p:cNvPicPr>
            <a:picLocks noChangeAspect="1"/>
          </p:cNvPicPr>
          <p:nvPr/>
        </p:nvPicPr>
        <p:blipFill>
          <a:blip r:embed="rId2"/>
          <a:stretch>
            <a:fillRect/>
          </a:stretch>
        </p:blipFill>
        <p:spPr>
          <a:xfrm>
            <a:off x="2555365" y="2133601"/>
            <a:ext cx="7081271" cy="3752850"/>
          </a:xfrm>
          <a:prstGeom prst="rect">
            <a:avLst/>
          </a:prstGeom>
        </p:spPr>
      </p:pic>
    </p:spTree>
    <p:extLst>
      <p:ext uri="{BB962C8B-B14F-4D97-AF65-F5344CB8AC3E}">
        <p14:creationId xmlns:p14="http://schemas.microsoft.com/office/powerpoint/2010/main" val="140832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green square with a white phone logo&#10;&#10;Description automatically generated">
            <a:extLst>
              <a:ext uri="{FF2B5EF4-FFF2-40B4-BE49-F238E27FC236}">
                <a16:creationId xmlns:a16="http://schemas.microsoft.com/office/drawing/2014/main" id="{8051061B-8D00-0009-A42E-7CEBAE0BC8E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247" r="9786" b="-1"/>
          <a:stretch/>
        </p:blipFill>
        <p:spPr>
          <a:xfrm>
            <a:off x="5264728" y="2"/>
            <a:ext cx="6927272" cy="5330949"/>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p:spPr>
      </p:pic>
      <p:sp>
        <p:nvSpPr>
          <p:cNvPr id="17" name="Freeform: Shape 16">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81FA153-7B7F-F956-9A18-15D3EAABE22F}"/>
              </a:ext>
            </a:extLst>
          </p:cNvPr>
          <p:cNvSpPr>
            <a:spLocks noGrp="1"/>
          </p:cNvSpPr>
          <p:nvPr>
            <p:ph type="title"/>
          </p:nvPr>
        </p:nvSpPr>
        <p:spPr>
          <a:xfrm>
            <a:off x="762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Whatsapp</a:t>
            </a:r>
          </a:p>
        </p:txBody>
      </p:sp>
    </p:spTree>
    <p:extLst>
      <p:ext uri="{BB962C8B-B14F-4D97-AF65-F5344CB8AC3E}">
        <p14:creationId xmlns:p14="http://schemas.microsoft.com/office/powerpoint/2010/main" val="1480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D45D-652A-746D-93A4-55FEA3D518DF}"/>
              </a:ext>
            </a:extLst>
          </p:cNvPr>
          <p:cNvSpPr>
            <a:spLocks noGrp="1"/>
          </p:cNvSpPr>
          <p:nvPr>
            <p:ph type="title"/>
          </p:nvPr>
        </p:nvSpPr>
        <p:spPr>
          <a:xfrm>
            <a:off x="1722799" y="389106"/>
            <a:ext cx="9026264" cy="1524000"/>
          </a:xfrm>
        </p:spPr>
        <p:txBody>
          <a:bodyPr/>
          <a:lstStyle/>
          <a:p>
            <a:r>
              <a:rPr lang="en-ZA" dirty="0"/>
              <a:t>A high-level overview of our system</a:t>
            </a:r>
          </a:p>
        </p:txBody>
      </p:sp>
      <p:pic>
        <p:nvPicPr>
          <p:cNvPr id="5" name="Content Placeholder 4" descr="A screenshot of a computer screen&#10;&#10;Description automatically generated">
            <a:extLst>
              <a:ext uri="{FF2B5EF4-FFF2-40B4-BE49-F238E27FC236}">
                <a16:creationId xmlns:a16="http://schemas.microsoft.com/office/drawing/2014/main" id="{666B5243-FE68-6E45-50E9-CED8ED2AEC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2035"/>
          <a:stretch/>
        </p:blipFill>
        <p:spPr>
          <a:xfrm>
            <a:off x="681940" y="1913106"/>
            <a:ext cx="10828120" cy="4182894"/>
          </a:xfrm>
        </p:spPr>
      </p:pic>
    </p:spTree>
    <p:extLst>
      <p:ext uri="{BB962C8B-B14F-4D97-AF65-F5344CB8AC3E}">
        <p14:creationId xmlns:p14="http://schemas.microsoft.com/office/powerpoint/2010/main" val="238911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7" name="Freeform: Shape 2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1" name="Rectangle 3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descr="A blue and black cross&#10;&#10;Description automatically generated">
            <a:extLst>
              <a:ext uri="{FF2B5EF4-FFF2-40B4-BE49-F238E27FC236}">
                <a16:creationId xmlns:a16="http://schemas.microsoft.com/office/drawing/2014/main" id="{E110E248-B7EB-8335-8743-5CBE3A1A806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731" r="-2" b="-2"/>
          <a:stretch/>
        </p:blipFill>
        <p:spPr>
          <a:xfrm>
            <a:off x="5091546" y="619123"/>
            <a:ext cx="7100454" cy="6238874"/>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33" name="Freeform: Shape 32">
            <a:extLst>
              <a:ext uri="{FF2B5EF4-FFF2-40B4-BE49-F238E27FC236}">
                <a16:creationId xmlns:a16="http://schemas.microsoft.com/office/drawing/2014/main" id="{1A0F8916-44ED-4BA2-B4A8-BFF92E4B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254705" y="-79298"/>
            <a:ext cx="6064089" cy="78105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2D7A2B32-63F1-4713-99DA-93BC146EFC9B}"/>
              </a:ext>
            </a:extLst>
          </p:cNvPr>
          <p:cNvSpPr>
            <a:spLocks noGrp="1"/>
          </p:cNvSpPr>
          <p:nvPr>
            <p:ph type="title"/>
          </p:nvPr>
        </p:nvSpPr>
        <p:spPr>
          <a:xfrm>
            <a:off x="224246" y="924227"/>
            <a:ext cx="5991225" cy="581025"/>
          </a:xfrm>
        </p:spPr>
        <p:txBody>
          <a:bodyPr vert="horz" lIns="91440" tIns="45720" rIns="91440" bIns="45720" rtlCol="0" anchor="b">
            <a:normAutofit/>
          </a:bodyPr>
          <a:lstStyle/>
          <a:p>
            <a:r>
              <a:rPr lang="en-US" sz="3400" kern="1200" dirty="0">
                <a:solidFill>
                  <a:schemeClr val="tx1"/>
                </a:solidFill>
                <a:latin typeface="+mj-lt"/>
                <a:ea typeface="+mj-ea"/>
                <a:cs typeface="+mj-cs"/>
              </a:rPr>
              <a:t>GitHub </a:t>
            </a:r>
            <a:r>
              <a:rPr lang="en-US" sz="3400" kern="1200" dirty="0" err="1">
                <a:solidFill>
                  <a:schemeClr val="tx1"/>
                </a:solidFill>
                <a:latin typeface="+mj-lt"/>
                <a:ea typeface="+mj-ea"/>
                <a:cs typeface="+mj-cs"/>
              </a:rPr>
              <a:t>Codespaces</a:t>
            </a:r>
            <a:r>
              <a:rPr lang="en-US" sz="3400" kern="1200" dirty="0">
                <a:solidFill>
                  <a:schemeClr val="tx1"/>
                </a:solidFill>
                <a:latin typeface="+mj-lt"/>
                <a:ea typeface="+mj-ea"/>
                <a:cs typeface="+mj-cs"/>
              </a:rPr>
              <a:t>/</a:t>
            </a:r>
            <a:r>
              <a:rPr lang="en-US" sz="3400" kern="1200" dirty="0" err="1">
                <a:solidFill>
                  <a:schemeClr val="tx1"/>
                </a:solidFill>
                <a:latin typeface="+mj-lt"/>
                <a:ea typeface="+mj-ea"/>
                <a:cs typeface="+mj-cs"/>
              </a:rPr>
              <a:t>Liveshare</a:t>
            </a:r>
            <a:endParaRPr lang="en-US" sz="34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5CB20250-EAE7-8B8C-D964-8C6898A30C9C}"/>
              </a:ext>
            </a:extLst>
          </p:cNvPr>
          <p:cNvSpPr txBox="1"/>
          <p:nvPr/>
        </p:nvSpPr>
        <p:spPr>
          <a:xfrm>
            <a:off x="9423293" y="6657945"/>
            <a:ext cx="2768707"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3" tooltip="https://www.podfeet.com/blog/tag/microsoft/">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ZA" sz="700">
              <a:solidFill>
                <a:srgbClr val="FFFFFF"/>
              </a:solidFill>
            </a:endParaRPr>
          </a:p>
        </p:txBody>
      </p:sp>
    </p:spTree>
    <p:extLst>
      <p:ext uri="{BB962C8B-B14F-4D97-AF65-F5344CB8AC3E}">
        <p14:creationId xmlns:p14="http://schemas.microsoft.com/office/powerpoint/2010/main" val="319741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06BE732-F9EB-5BC6-1CBB-7B924170B2F2}"/>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Notion</a:t>
            </a:r>
          </a:p>
        </p:txBody>
      </p:sp>
      <p:pic>
        <p:nvPicPr>
          <p:cNvPr id="4" name="Picture 3" descr="A black and white block with a letter n&#10;&#10;Description automatically generated">
            <a:extLst>
              <a:ext uri="{FF2B5EF4-FFF2-40B4-BE49-F238E27FC236}">
                <a16:creationId xmlns:a16="http://schemas.microsoft.com/office/drawing/2014/main" id="{E821A138-23FA-8BB7-4702-F6C1A22DFCE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14"/>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8" name="Freeform: Shape 1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5" name="TextBox 4">
            <a:extLst>
              <a:ext uri="{FF2B5EF4-FFF2-40B4-BE49-F238E27FC236}">
                <a16:creationId xmlns:a16="http://schemas.microsoft.com/office/drawing/2014/main" id="{679FC127-7318-CFD6-A409-E6C3D317732E}"/>
              </a:ext>
            </a:extLst>
          </p:cNvPr>
          <p:cNvSpPr txBox="1"/>
          <p:nvPr/>
        </p:nvSpPr>
        <p:spPr>
          <a:xfrm>
            <a:off x="9585197" y="6657945"/>
            <a:ext cx="2606803"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3" tooltip="https://librewiki.net/wiki/Notion">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ZA" sz="700">
              <a:solidFill>
                <a:srgbClr val="FFFFFF"/>
              </a:solidFill>
            </a:endParaRPr>
          </a:p>
        </p:txBody>
      </p:sp>
    </p:spTree>
    <p:extLst>
      <p:ext uri="{BB962C8B-B14F-4D97-AF65-F5344CB8AC3E}">
        <p14:creationId xmlns:p14="http://schemas.microsoft.com/office/powerpoint/2010/main" val="367752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blue circle with a white logo&#10;&#10;Description automatically generated">
            <a:extLst>
              <a:ext uri="{FF2B5EF4-FFF2-40B4-BE49-F238E27FC236}">
                <a16:creationId xmlns:a16="http://schemas.microsoft.com/office/drawing/2014/main" id="{A6231EFE-98FA-867D-8EEE-100601B71C7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082" r="-1" b="6051"/>
          <a:stretch/>
        </p:blipFill>
        <p:spPr>
          <a:xfrm>
            <a:off x="5091546" y="619123"/>
            <a:ext cx="7100454" cy="6238874"/>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18" name="Freeform: Shape 17">
            <a:extLst>
              <a:ext uri="{FF2B5EF4-FFF2-40B4-BE49-F238E27FC236}">
                <a16:creationId xmlns:a16="http://schemas.microsoft.com/office/drawing/2014/main" id="{1A0F8916-44ED-4BA2-B4A8-BFF92E4B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254705" y="-79298"/>
            <a:ext cx="6064089" cy="78105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9044915-9A7C-4B00-9E0D-D2ED9C30A991}"/>
              </a:ext>
            </a:extLst>
          </p:cNvPr>
          <p:cNvSpPr>
            <a:spLocks noGrp="1"/>
          </p:cNvSpPr>
          <p:nvPr>
            <p:ph type="title"/>
          </p:nvPr>
        </p:nvSpPr>
        <p:spPr>
          <a:xfrm>
            <a:off x="762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Discord</a:t>
            </a:r>
          </a:p>
        </p:txBody>
      </p:sp>
      <p:sp>
        <p:nvSpPr>
          <p:cNvPr id="5" name="TextBox 4">
            <a:extLst>
              <a:ext uri="{FF2B5EF4-FFF2-40B4-BE49-F238E27FC236}">
                <a16:creationId xmlns:a16="http://schemas.microsoft.com/office/drawing/2014/main" id="{CB4AB069-2D16-CC7B-1FC8-0A8FCBCCC727}"/>
              </a:ext>
            </a:extLst>
          </p:cNvPr>
          <p:cNvSpPr txBox="1"/>
          <p:nvPr/>
        </p:nvSpPr>
        <p:spPr>
          <a:xfrm>
            <a:off x="9565961" y="6657945"/>
            <a:ext cx="2626039" cy="200055"/>
          </a:xfrm>
          <a:prstGeom prst="rect">
            <a:avLst/>
          </a:prstGeom>
          <a:solidFill>
            <a:srgbClr val="000000"/>
          </a:solidFill>
        </p:spPr>
        <p:txBody>
          <a:bodyPr wrap="none" rtlCol="0">
            <a:spAutoFit/>
          </a:bodyPr>
          <a:lstStyle/>
          <a:p>
            <a:pPr algn="r">
              <a:spcAft>
                <a:spcPts val="600"/>
              </a:spcAft>
            </a:pPr>
            <a:r>
              <a:rPr lang="en-ZA" sz="700">
                <a:solidFill>
                  <a:srgbClr val="FFFFFF"/>
                </a:solidFill>
                <a:hlinkClick r:id="rId3" tooltip="https://www.freepngimg.com/png/94314-icons-discord-smiley-computer-smile-android">
                  <a:extLst>
                    <a:ext uri="{A12FA001-AC4F-418D-AE19-62706E023703}">
                      <ahyp:hlinkClr xmlns:ahyp="http://schemas.microsoft.com/office/drawing/2018/hyperlinkcolor" val="tx"/>
                    </a:ext>
                  </a:extLst>
                </a:hlinkClick>
              </a:rPr>
              <a:t>This Photo</a:t>
            </a:r>
            <a:r>
              <a:rPr lang="en-ZA" sz="700">
                <a:solidFill>
                  <a:srgbClr val="FFFFFF"/>
                </a:solidFill>
              </a:rPr>
              <a:t> by Unknown Author is licensed under </a:t>
            </a:r>
            <a:r>
              <a:rPr lang="en-ZA"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ZA" sz="700">
              <a:solidFill>
                <a:srgbClr val="FFFFFF"/>
              </a:solidFill>
            </a:endParaRPr>
          </a:p>
        </p:txBody>
      </p:sp>
    </p:spTree>
    <p:extLst>
      <p:ext uri="{BB962C8B-B14F-4D97-AF65-F5344CB8AC3E}">
        <p14:creationId xmlns:p14="http://schemas.microsoft.com/office/powerpoint/2010/main" val="29584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D140-9A3C-3E0E-4A9B-89B979D3F125}"/>
              </a:ext>
            </a:extLst>
          </p:cNvPr>
          <p:cNvSpPr>
            <a:spLocks noGrp="1"/>
          </p:cNvSpPr>
          <p:nvPr>
            <p:ph type="title"/>
          </p:nvPr>
        </p:nvSpPr>
        <p:spPr/>
        <p:txBody>
          <a:bodyPr/>
          <a:lstStyle/>
          <a:p>
            <a:r>
              <a:rPr lang="en-ZA" dirty="0" err="1"/>
              <a:t>Doxygen</a:t>
            </a:r>
            <a:endParaRPr lang="en-ZA" dirty="0"/>
          </a:p>
        </p:txBody>
      </p:sp>
      <p:pic>
        <p:nvPicPr>
          <p:cNvPr id="7" name="Picture 6">
            <a:extLst>
              <a:ext uri="{FF2B5EF4-FFF2-40B4-BE49-F238E27FC236}">
                <a16:creationId xmlns:a16="http://schemas.microsoft.com/office/drawing/2014/main" id="{6C320553-5615-C0B6-0900-2D8AF524965F}"/>
              </a:ext>
            </a:extLst>
          </p:cNvPr>
          <p:cNvPicPr>
            <a:picLocks noChangeAspect="1"/>
          </p:cNvPicPr>
          <p:nvPr/>
        </p:nvPicPr>
        <p:blipFill>
          <a:blip r:embed="rId2"/>
          <a:stretch>
            <a:fillRect/>
          </a:stretch>
        </p:blipFill>
        <p:spPr>
          <a:xfrm>
            <a:off x="2347570" y="2017190"/>
            <a:ext cx="7496860" cy="4250647"/>
          </a:xfrm>
          <a:prstGeom prst="rect">
            <a:avLst/>
          </a:prstGeom>
        </p:spPr>
      </p:pic>
    </p:spTree>
    <p:extLst>
      <p:ext uri="{BB962C8B-B14F-4D97-AF65-F5344CB8AC3E}">
        <p14:creationId xmlns:p14="http://schemas.microsoft.com/office/powerpoint/2010/main" val="143719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4BC8-CA53-2C7E-37B5-6C8DA68E4EBE}"/>
              </a:ext>
            </a:extLst>
          </p:cNvPr>
          <p:cNvSpPr>
            <a:spLocks noGrp="1"/>
          </p:cNvSpPr>
          <p:nvPr>
            <p:ph type="title"/>
          </p:nvPr>
        </p:nvSpPr>
        <p:spPr/>
        <p:txBody>
          <a:bodyPr/>
          <a:lstStyle/>
          <a:p>
            <a:r>
              <a:rPr lang="en-ZA" dirty="0"/>
              <a:t>Google Tests</a:t>
            </a:r>
          </a:p>
        </p:txBody>
      </p:sp>
      <p:pic>
        <p:nvPicPr>
          <p:cNvPr id="4" name="Picture 3">
            <a:extLst>
              <a:ext uri="{FF2B5EF4-FFF2-40B4-BE49-F238E27FC236}">
                <a16:creationId xmlns:a16="http://schemas.microsoft.com/office/drawing/2014/main" id="{EA5D3B0D-D2EC-6CD3-E34C-3E420AE51EE4}"/>
              </a:ext>
            </a:extLst>
          </p:cNvPr>
          <p:cNvPicPr>
            <a:picLocks noChangeAspect="1"/>
          </p:cNvPicPr>
          <p:nvPr/>
        </p:nvPicPr>
        <p:blipFill>
          <a:blip r:embed="rId2"/>
          <a:stretch>
            <a:fillRect/>
          </a:stretch>
        </p:blipFill>
        <p:spPr>
          <a:xfrm>
            <a:off x="3824050" y="2019379"/>
            <a:ext cx="4543900" cy="4505716"/>
          </a:xfrm>
          <a:prstGeom prst="rect">
            <a:avLst/>
          </a:prstGeom>
        </p:spPr>
      </p:pic>
    </p:spTree>
    <p:extLst>
      <p:ext uri="{BB962C8B-B14F-4D97-AF65-F5344CB8AC3E}">
        <p14:creationId xmlns:p14="http://schemas.microsoft.com/office/powerpoint/2010/main" val="3773692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1A62-DFDF-3176-71D3-844180AADABC}"/>
              </a:ext>
            </a:extLst>
          </p:cNvPr>
          <p:cNvSpPr>
            <a:spLocks noGrp="1"/>
          </p:cNvSpPr>
          <p:nvPr>
            <p:ph type="title"/>
          </p:nvPr>
        </p:nvSpPr>
        <p:spPr/>
        <p:txBody>
          <a:bodyPr/>
          <a:lstStyle/>
          <a:p>
            <a:r>
              <a:rPr lang="en-ZA" dirty="0" err="1"/>
              <a:t>Valgrind</a:t>
            </a:r>
            <a:endParaRPr lang="en-ZA" dirty="0"/>
          </a:p>
        </p:txBody>
      </p:sp>
      <p:pic>
        <p:nvPicPr>
          <p:cNvPr id="4" name="Picture 3">
            <a:extLst>
              <a:ext uri="{FF2B5EF4-FFF2-40B4-BE49-F238E27FC236}">
                <a16:creationId xmlns:a16="http://schemas.microsoft.com/office/drawing/2014/main" id="{412A0CF3-9016-7B89-1E4B-25B50BE7D3BD}"/>
              </a:ext>
            </a:extLst>
          </p:cNvPr>
          <p:cNvPicPr>
            <a:picLocks noChangeAspect="1"/>
          </p:cNvPicPr>
          <p:nvPr/>
        </p:nvPicPr>
        <p:blipFill>
          <a:blip r:embed="rId2"/>
          <a:stretch>
            <a:fillRect/>
          </a:stretch>
        </p:blipFill>
        <p:spPr>
          <a:xfrm>
            <a:off x="1639977" y="2617239"/>
            <a:ext cx="7627674" cy="1954762"/>
          </a:xfrm>
          <a:prstGeom prst="rect">
            <a:avLst/>
          </a:prstGeom>
        </p:spPr>
      </p:pic>
      <p:pic>
        <p:nvPicPr>
          <p:cNvPr id="6" name="Graphic 5" descr="Tug boat outline">
            <a:extLst>
              <a:ext uri="{FF2B5EF4-FFF2-40B4-BE49-F238E27FC236}">
                <a16:creationId xmlns:a16="http://schemas.microsoft.com/office/drawing/2014/main" id="{E80AA8C1-8AB3-AC22-1410-9A3CBFF2EB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9771" y="899160"/>
            <a:ext cx="914400" cy="914400"/>
          </a:xfrm>
          <a:prstGeom prst="rect">
            <a:avLst/>
          </a:prstGeom>
        </p:spPr>
      </p:pic>
    </p:spTree>
    <p:extLst>
      <p:ext uri="{BB962C8B-B14F-4D97-AF65-F5344CB8AC3E}">
        <p14:creationId xmlns:p14="http://schemas.microsoft.com/office/powerpoint/2010/main" val="1773460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7" name="Freeform: Shape 26">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28">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1" name="Rectangle 3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5DE2A7-3A71-8C2B-323C-C2E8634FE24B}"/>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dirty="0">
                <a:solidFill>
                  <a:schemeClr val="tx1"/>
                </a:solidFill>
                <a:latin typeface="+mj-lt"/>
                <a:ea typeface="+mj-ea"/>
                <a:cs typeface="+mj-cs"/>
              </a:rPr>
              <a:t>Thanks to Luca, Ronin and Jason for the guidance provided.</a:t>
            </a:r>
          </a:p>
        </p:txBody>
      </p:sp>
      <p:sp>
        <p:nvSpPr>
          <p:cNvPr id="33" name="Freeform: Shape 32">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35" name="Freeform: Shape 34">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7" name="Freeform: Shape 36">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57876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3D black question marks with one yellow question mark">
            <a:extLst>
              <a:ext uri="{FF2B5EF4-FFF2-40B4-BE49-F238E27FC236}">
                <a16:creationId xmlns:a16="http://schemas.microsoft.com/office/drawing/2014/main" id="{4B762161-D99F-6698-92F8-68E683A2CF58}"/>
              </a:ext>
            </a:extLst>
          </p:cNvPr>
          <p:cNvPicPr>
            <a:picLocks noChangeAspect="1"/>
          </p:cNvPicPr>
          <p:nvPr/>
        </p:nvPicPr>
        <p:blipFill rotWithShape="1">
          <a:blip r:embed="rId2"/>
          <a:srcRect l="28949" r="6082" b="1"/>
          <a:stretch/>
        </p:blipFill>
        <p:spPr>
          <a:xfrm>
            <a:off x="20" y="10"/>
            <a:ext cx="12207220" cy="6857990"/>
          </a:xfrm>
          <a:prstGeom prst="rect">
            <a:avLst/>
          </a:prstGeom>
        </p:spPr>
      </p:pic>
      <p:sp>
        <p:nvSpPr>
          <p:cNvPr id="16" name="Freeform: Shape 15">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2263"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82642" flipH="1">
            <a:off x="318955"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le 1">
            <a:extLst>
              <a:ext uri="{FF2B5EF4-FFF2-40B4-BE49-F238E27FC236}">
                <a16:creationId xmlns:a16="http://schemas.microsoft.com/office/drawing/2014/main" id="{49694CF0-6AB5-F0DA-86A5-1E382EA40B94}"/>
              </a:ext>
            </a:extLst>
          </p:cNvPr>
          <p:cNvSpPr>
            <a:spLocks noGrp="1"/>
          </p:cNvSpPr>
          <p:nvPr>
            <p:ph type="title"/>
          </p:nvPr>
        </p:nvSpPr>
        <p:spPr>
          <a:xfrm>
            <a:off x="758952" y="3830853"/>
            <a:ext cx="4297680" cy="1581912"/>
          </a:xfrm>
        </p:spPr>
        <p:txBody>
          <a:bodyPr vert="horz" lIns="91440" tIns="45720" rIns="91440" bIns="45720" rtlCol="0" anchor="b">
            <a:normAutofit/>
          </a:bodyPr>
          <a:lstStyle/>
          <a:p>
            <a:r>
              <a:rPr lang="en-US" sz="3600" kern="1200">
                <a:solidFill>
                  <a:schemeClr val="tx1"/>
                </a:solidFill>
                <a:latin typeface="+mj-lt"/>
                <a:ea typeface="+mj-ea"/>
                <a:cs typeface="+mj-cs"/>
              </a:rPr>
              <a:t>Any questions?</a:t>
            </a:r>
          </a:p>
        </p:txBody>
      </p:sp>
    </p:spTree>
    <p:extLst>
      <p:ext uri="{BB962C8B-B14F-4D97-AF65-F5344CB8AC3E}">
        <p14:creationId xmlns:p14="http://schemas.microsoft.com/office/powerpoint/2010/main" val="335813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Freeform: Shape 1032">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35" name="Freeform: Shape 1034">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037" name="Freeform: Shape 1036">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039" name="Rectangle 103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2CAB140-B184-8EBF-3D4D-DC61984C0F3F}"/>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The general flow of our system</a:t>
            </a:r>
          </a:p>
        </p:txBody>
      </p:sp>
      <p:sp>
        <p:nvSpPr>
          <p:cNvPr id="1041" name="Freeform: Shape 1040">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043" name="Group 1042">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044" name="Freeform: Shape 1043">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045" name="Freeform: Shape 1044">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1028" name="Picture 4">
            <a:extLst>
              <a:ext uri="{FF2B5EF4-FFF2-40B4-BE49-F238E27FC236}">
                <a16:creationId xmlns:a16="http://schemas.microsoft.com/office/drawing/2014/main" id="{79E3641B-AED4-988A-B46F-C6E3305E31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7"/>
          <a:stretch/>
        </p:blipFill>
        <p:spPr bwMode="auto">
          <a:xfrm>
            <a:off x="5334000" y="762000"/>
            <a:ext cx="6096000"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48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5D3AD5-8E02-B6E9-DA78-64BFBABA65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0230" r="30230"/>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351203E8-18E7-4F37-3217-DFFE6EAFEDCD}"/>
              </a:ext>
            </a:extLst>
          </p:cNvPr>
          <p:cNvSpPr>
            <a:spLocks noGrp="1"/>
          </p:cNvSpPr>
          <p:nvPr>
            <p:ph idx="1"/>
          </p:nvPr>
        </p:nvSpPr>
        <p:spPr>
          <a:xfrm>
            <a:off x="762000" y="2286000"/>
            <a:ext cx="5334000" cy="3810001"/>
          </a:xfrm>
        </p:spPr>
        <p:txBody>
          <a:bodyPr>
            <a:normAutofit/>
          </a:bodyPr>
          <a:lstStyle/>
          <a:p>
            <a:pPr marL="0" indent="0">
              <a:buNone/>
            </a:pPr>
            <a:r>
              <a:rPr lang="en-ZA" sz="2400"/>
              <a:t>Customers act as the lifeblood of the system.</a:t>
            </a:r>
          </a:p>
          <a:p>
            <a:pPr marL="0" indent="0">
              <a:buNone/>
            </a:pPr>
            <a:r>
              <a:rPr lang="en-ZA" sz="2400"/>
              <a:t>They kick off all the moving parts when they enter the system</a:t>
            </a:r>
          </a:p>
          <a:p>
            <a:pPr marL="0" indent="0">
              <a:buNone/>
            </a:pPr>
            <a:r>
              <a:rPr lang="en-ZA" sz="2400"/>
              <a:t>They support operations like ordering, eating and paying</a:t>
            </a:r>
          </a:p>
          <a:p>
            <a:pPr marL="0" indent="0">
              <a:buNone/>
            </a:pPr>
            <a:endParaRPr lang="en-ZA" sz="2400"/>
          </a:p>
        </p:txBody>
      </p:sp>
      <p:sp>
        <p:nvSpPr>
          <p:cNvPr id="2" name="Title 1">
            <a:extLst>
              <a:ext uri="{FF2B5EF4-FFF2-40B4-BE49-F238E27FC236}">
                <a16:creationId xmlns:a16="http://schemas.microsoft.com/office/drawing/2014/main" id="{A727CEF4-638B-885C-9210-3D38E1B4EA33}"/>
              </a:ext>
            </a:extLst>
          </p:cNvPr>
          <p:cNvSpPr>
            <a:spLocks noGrp="1"/>
          </p:cNvSpPr>
          <p:nvPr>
            <p:ph type="title"/>
          </p:nvPr>
        </p:nvSpPr>
        <p:spPr>
          <a:xfrm>
            <a:off x="762000" y="762000"/>
            <a:ext cx="5334000" cy="1524000"/>
          </a:xfrm>
        </p:spPr>
        <p:txBody>
          <a:bodyPr>
            <a:normAutofit/>
          </a:bodyPr>
          <a:lstStyle/>
          <a:p>
            <a:r>
              <a:rPr lang="en-ZA" sz="3200"/>
              <a:t>Our subsystems - Customers</a:t>
            </a:r>
          </a:p>
        </p:txBody>
      </p:sp>
      <p:sp>
        <p:nvSpPr>
          <p:cNvPr id="4" name="TextBox 3">
            <a:extLst>
              <a:ext uri="{FF2B5EF4-FFF2-40B4-BE49-F238E27FC236}">
                <a16:creationId xmlns:a16="http://schemas.microsoft.com/office/drawing/2014/main" id="{BB946215-4F18-6D5D-6228-3CFC4717CDD8}"/>
              </a:ext>
            </a:extLst>
          </p:cNvPr>
          <p:cNvSpPr txBox="1"/>
          <p:nvPr/>
        </p:nvSpPr>
        <p:spPr>
          <a:xfrm>
            <a:off x="9108724" y="6066356"/>
            <a:ext cx="5578824" cy="230832"/>
          </a:xfrm>
          <a:prstGeom prst="rect">
            <a:avLst/>
          </a:prstGeom>
          <a:noFill/>
        </p:spPr>
        <p:txBody>
          <a:bodyPr wrap="square" rtlCol="0">
            <a:spAutoFit/>
          </a:bodyPr>
          <a:lstStyle/>
          <a:p>
            <a:r>
              <a:rPr lang="en-ZA" sz="900" dirty="0">
                <a:hlinkClick r:id="rId3" tooltip="https://maken.wikiwijs.nl/116397/Multiculturele_samenleving"/>
              </a:rPr>
              <a:t>This Photo</a:t>
            </a:r>
            <a:r>
              <a:rPr lang="en-ZA" sz="900" dirty="0"/>
              <a:t> by Unknown Author is licensed under </a:t>
            </a:r>
            <a:r>
              <a:rPr lang="en-ZA" sz="900" dirty="0">
                <a:hlinkClick r:id="rId4" tooltip="https://creativecommons.org/licenses/by/3.0/"/>
              </a:rPr>
              <a:t>CC BY</a:t>
            </a:r>
            <a:endParaRPr lang="en-ZA" sz="900" dirty="0"/>
          </a:p>
        </p:txBody>
      </p:sp>
    </p:spTree>
    <p:extLst>
      <p:ext uri="{BB962C8B-B14F-4D97-AF65-F5344CB8AC3E}">
        <p14:creationId xmlns:p14="http://schemas.microsoft.com/office/powerpoint/2010/main" val="371103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2B17281-EA2B-2E50-F806-ACA9D1991CF6}"/>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Our subsystems - Customers</a:t>
            </a:r>
          </a:p>
        </p:txBody>
      </p:sp>
      <p:sp>
        <p:nvSpPr>
          <p:cNvPr id="17" name="Freeform: Shape 16">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9" name="Group 18">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0" name="Freeform: Shape 19">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2">
            <a:extLst>
              <a:ext uri="{FF2B5EF4-FFF2-40B4-BE49-F238E27FC236}">
                <a16:creationId xmlns:a16="http://schemas.microsoft.com/office/drawing/2014/main" id="{8BE7F4D5-C14E-37E7-92E0-E1662A6CD43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52" r="8774" b="-3"/>
          <a:stretch/>
        </p:blipFill>
        <p:spPr bwMode="auto">
          <a:xfrm>
            <a:off x="5334000" y="762000"/>
            <a:ext cx="6096000"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0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8384F4-7817-D7D0-CCBD-5608F5D19A3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594" r="17594"/>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44121FFA-4658-C66C-A45A-983E8AC650EF}"/>
              </a:ext>
            </a:extLst>
          </p:cNvPr>
          <p:cNvSpPr>
            <a:spLocks noGrp="1"/>
          </p:cNvSpPr>
          <p:nvPr>
            <p:ph idx="1"/>
          </p:nvPr>
        </p:nvSpPr>
        <p:spPr>
          <a:xfrm>
            <a:off x="6858001" y="3048000"/>
            <a:ext cx="4572000" cy="3048001"/>
          </a:xfrm>
        </p:spPr>
        <p:txBody>
          <a:bodyPr>
            <a:normAutofit/>
          </a:bodyPr>
          <a:lstStyle/>
          <a:p>
            <a:pPr marL="457200" lvl="1" indent="0">
              <a:lnSpc>
                <a:spcPct val="115000"/>
              </a:lnSpc>
              <a:buNone/>
            </a:pPr>
            <a:r>
              <a:rPr lang="en-ZA" sz="2000"/>
              <a:t>The entrance is well the entry point and is responsible for letting customers form a queue to get into the system. The entrance is also responsible for seating customers based on the state of the floor.</a:t>
            </a:r>
          </a:p>
          <a:p>
            <a:pPr marL="457200" lvl="1" indent="0">
              <a:lnSpc>
                <a:spcPct val="115000"/>
              </a:lnSpc>
              <a:buNone/>
            </a:pPr>
            <a:endParaRPr lang="en-ZA" sz="2000"/>
          </a:p>
        </p:txBody>
      </p:sp>
      <p:sp>
        <p:nvSpPr>
          <p:cNvPr id="2" name="Title 1">
            <a:extLst>
              <a:ext uri="{FF2B5EF4-FFF2-40B4-BE49-F238E27FC236}">
                <a16:creationId xmlns:a16="http://schemas.microsoft.com/office/drawing/2014/main" id="{4CE4C456-49AD-D8E4-6BA9-57D8D10B8E04}"/>
              </a:ext>
            </a:extLst>
          </p:cNvPr>
          <p:cNvSpPr>
            <a:spLocks noGrp="1"/>
          </p:cNvSpPr>
          <p:nvPr>
            <p:ph type="title"/>
          </p:nvPr>
        </p:nvSpPr>
        <p:spPr>
          <a:xfrm>
            <a:off x="6858000" y="1523990"/>
            <a:ext cx="4572000" cy="1524010"/>
          </a:xfrm>
        </p:spPr>
        <p:txBody>
          <a:bodyPr anchor="t">
            <a:normAutofit/>
          </a:bodyPr>
          <a:lstStyle/>
          <a:p>
            <a:r>
              <a:rPr lang="en-ZA" sz="3200"/>
              <a:t>Our subsystems - Entrance</a:t>
            </a:r>
          </a:p>
        </p:txBody>
      </p:sp>
      <p:sp>
        <p:nvSpPr>
          <p:cNvPr id="4" name="TextBox 3">
            <a:extLst>
              <a:ext uri="{FF2B5EF4-FFF2-40B4-BE49-F238E27FC236}">
                <a16:creationId xmlns:a16="http://schemas.microsoft.com/office/drawing/2014/main" id="{E1CA0895-DFBA-F6DB-8E67-F53F5A33F876}"/>
              </a:ext>
            </a:extLst>
          </p:cNvPr>
          <p:cNvSpPr txBox="1"/>
          <p:nvPr/>
        </p:nvSpPr>
        <p:spPr>
          <a:xfrm>
            <a:off x="-8" y="6857985"/>
            <a:ext cx="5948805" cy="230832"/>
          </a:xfrm>
          <a:prstGeom prst="rect">
            <a:avLst/>
          </a:prstGeom>
          <a:noFill/>
        </p:spPr>
        <p:txBody>
          <a:bodyPr wrap="square" rtlCol="0">
            <a:spAutoFit/>
          </a:bodyPr>
          <a:lstStyle/>
          <a:p>
            <a:r>
              <a:rPr lang="en-ZA" sz="900">
                <a:hlinkClick r:id="rId3" tooltip="https://localwiki.org/santacruz/santa%20cruz%20pizza%20company"/>
              </a:rPr>
              <a:t>This Photo</a:t>
            </a:r>
            <a:r>
              <a:rPr lang="en-ZA" sz="900"/>
              <a:t> by Unknown Author is licensed under </a:t>
            </a:r>
            <a:r>
              <a:rPr lang="en-ZA" sz="900">
                <a:hlinkClick r:id="rId4" tooltip="https://creativecommons.org/licenses/by/3.0/"/>
              </a:rPr>
              <a:t>CC BY</a:t>
            </a:r>
            <a:endParaRPr lang="en-ZA" sz="900"/>
          </a:p>
        </p:txBody>
      </p:sp>
    </p:spTree>
    <p:extLst>
      <p:ext uri="{BB962C8B-B14F-4D97-AF65-F5344CB8AC3E}">
        <p14:creationId xmlns:p14="http://schemas.microsoft.com/office/powerpoint/2010/main" val="48266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table and chairs set">
            <a:extLst>
              <a:ext uri="{FF2B5EF4-FFF2-40B4-BE49-F238E27FC236}">
                <a16:creationId xmlns:a16="http://schemas.microsoft.com/office/drawing/2014/main" id="{4256E19D-BD02-D6D9-1E3A-C5F5946B153F}"/>
              </a:ext>
            </a:extLst>
          </p:cNvPr>
          <p:cNvPicPr>
            <a:picLocks noChangeAspect="1"/>
          </p:cNvPicPr>
          <p:nvPr/>
        </p:nvPicPr>
        <p:blipFill rotWithShape="1">
          <a:blip r:embed="rId2"/>
          <a:srcRect l="10844" r="20441"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2E50DEA-01A3-5D3F-8CEC-D7BB5C5D820A}"/>
              </a:ext>
            </a:extLst>
          </p:cNvPr>
          <p:cNvSpPr>
            <a:spLocks noGrp="1"/>
          </p:cNvSpPr>
          <p:nvPr>
            <p:ph idx="1"/>
          </p:nvPr>
        </p:nvSpPr>
        <p:spPr>
          <a:xfrm>
            <a:off x="762000" y="2286000"/>
            <a:ext cx="5334000" cy="3810001"/>
          </a:xfrm>
        </p:spPr>
        <p:txBody>
          <a:bodyPr>
            <a:normAutofit/>
          </a:bodyPr>
          <a:lstStyle/>
          <a:p>
            <a:pPr marL="0" indent="0">
              <a:buNone/>
            </a:pPr>
            <a:r>
              <a:rPr lang="en-ZA" sz="2400" dirty="0"/>
              <a:t>Floor manages 2 main things: Tables and Waiters</a:t>
            </a:r>
          </a:p>
          <a:p>
            <a:pPr marL="0" indent="0">
              <a:buNone/>
            </a:pPr>
            <a:r>
              <a:rPr lang="en-ZA" sz="2400" dirty="0"/>
              <a:t>Tables: It is responsible for merging tables to accommodate big groups of customers </a:t>
            </a:r>
          </a:p>
          <a:p>
            <a:pPr marL="0" indent="0">
              <a:buNone/>
            </a:pPr>
            <a:r>
              <a:rPr lang="en-ZA" sz="2400" dirty="0"/>
              <a:t>Waiters: The floor assigns waiters to a customer group.</a:t>
            </a:r>
          </a:p>
        </p:txBody>
      </p:sp>
      <p:sp>
        <p:nvSpPr>
          <p:cNvPr id="2" name="Title 1">
            <a:extLst>
              <a:ext uri="{FF2B5EF4-FFF2-40B4-BE49-F238E27FC236}">
                <a16:creationId xmlns:a16="http://schemas.microsoft.com/office/drawing/2014/main" id="{5E23237D-E4DE-8547-2C66-F814A647E05D}"/>
              </a:ext>
            </a:extLst>
          </p:cNvPr>
          <p:cNvSpPr>
            <a:spLocks noGrp="1"/>
          </p:cNvSpPr>
          <p:nvPr>
            <p:ph type="title"/>
          </p:nvPr>
        </p:nvSpPr>
        <p:spPr>
          <a:xfrm>
            <a:off x="762000" y="762000"/>
            <a:ext cx="5334000" cy="1524000"/>
          </a:xfrm>
        </p:spPr>
        <p:txBody>
          <a:bodyPr>
            <a:normAutofit/>
          </a:bodyPr>
          <a:lstStyle/>
          <a:p>
            <a:r>
              <a:rPr lang="en-ZA" sz="3200"/>
              <a:t>Our subsystems - Floor</a:t>
            </a:r>
          </a:p>
        </p:txBody>
      </p:sp>
    </p:spTree>
    <p:extLst>
      <p:ext uri="{BB962C8B-B14F-4D97-AF65-F5344CB8AC3E}">
        <p14:creationId xmlns:p14="http://schemas.microsoft.com/office/powerpoint/2010/main" val="363363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2C7C-B345-8A9C-059E-D680F9C5BF9B}"/>
              </a:ext>
            </a:extLst>
          </p:cNvPr>
          <p:cNvSpPr>
            <a:spLocks noGrp="1"/>
          </p:cNvSpPr>
          <p:nvPr>
            <p:ph type="title"/>
          </p:nvPr>
        </p:nvSpPr>
        <p:spPr>
          <a:xfrm>
            <a:off x="885825" y="295275"/>
            <a:ext cx="10668000" cy="1524000"/>
          </a:xfrm>
        </p:spPr>
        <p:txBody>
          <a:bodyPr/>
          <a:lstStyle/>
          <a:p>
            <a:r>
              <a:rPr lang="en-ZA" dirty="0"/>
              <a:t>Our subsystems - Floor</a:t>
            </a:r>
          </a:p>
        </p:txBody>
      </p:sp>
      <p:pic>
        <p:nvPicPr>
          <p:cNvPr id="5122" name="Picture 2">
            <a:extLst>
              <a:ext uri="{FF2B5EF4-FFF2-40B4-BE49-F238E27FC236}">
                <a16:creationId xmlns:a16="http://schemas.microsoft.com/office/drawing/2014/main" id="{02E1EBA7-1180-D081-82DC-0DFCC2913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5431" y="2095500"/>
            <a:ext cx="9356964" cy="419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511012"/>
      </p:ext>
    </p:extLst>
  </p:cSld>
  <p:clrMapOvr>
    <a:masterClrMapping/>
  </p:clrMapOvr>
</p:sld>
</file>

<file path=ppt/theme/theme1.xml><?xml version="1.0" encoding="utf-8"?>
<a:theme xmlns:a="http://schemas.openxmlformats.org/drawingml/2006/main" name="PebbleVTI">
  <a:themeElements>
    <a:clrScheme name="AnalogousFromRegularSeedRightStep">
      <a:dk1>
        <a:srgbClr val="000000"/>
      </a:dk1>
      <a:lt1>
        <a:srgbClr val="FFFFFF"/>
      </a:lt1>
      <a:dk2>
        <a:srgbClr val="1B252F"/>
      </a:dk2>
      <a:lt2>
        <a:srgbClr val="F3F1F0"/>
      </a:lt2>
      <a:accent1>
        <a:srgbClr val="22B0C2"/>
      </a:accent1>
      <a:accent2>
        <a:srgbClr val="1771D5"/>
      </a:accent2>
      <a:accent3>
        <a:srgbClr val="2C37E7"/>
      </a:accent3>
      <a:accent4>
        <a:srgbClr val="5B17D5"/>
      </a:accent4>
      <a:accent5>
        <a:srgbClr val="BC29E7"/>
      </a:accent5>
      <a:accent6>
        <a:srgbClr val="D517B1"/>
      </a:accent6>
      <a:hlink>
        <a:srgbClr val="BF4D3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121</TotalTime>
  <Words>519</Words>
  <Application>Microsoft Office PowerPoint</Application>
  <PresentationFormat>Widescreen</PresentationFormat>
  <Paragraphs>64</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Avenir Next LT Pro Light</vt:lpstr>
      <vt:lpstr>Sitka Subheading</vt:lpstr>
      <vt:lpstr>PebbleVTI</vt:lpstr>
      <vt:lpstr>COS214-Project Restaurant Simulation System</vt:lpstr>
      <vt:lpstr>Let us start with an overview of the system</vt:lpstr>
      <vt:lpstr>A high-level overview of our system</vt:lpstr>
      <vt:lpstr>The general flow of our system</vt:lpstr>
      <vt:lpstr>Our subsystems - Customers</vt:lpstr>
      <vt:lpstr>Our subsystems - Customers</vt:lpstr>
      <vt:lpstr>Our subsystems - Entrance</vt:lpstr>
      <vt:lpstr>Our subsystems - Floor</vt:lpstr>
      <vt:lpstr>Our subsystems - Floor</vt:lpstr>
      <vt:lpstr>Our subsystems – Kitchen</vt:lpstr>
      <vt:lpstr>Our subsystems - Kitchen</vt:lpstr>
      <vt:lpstr>Our subsystems – Billing system</vt:lpstr>
      <vt:lpstr>Assumptions made in the project</vt:lpstr>
      <vt:lpstr>Our design patterns</vt:lpstr>
      <vt:lpstr>Iterator</vt:lpstr>
      <vt:lpstr>Composite</vt:lpstr>
      <vt:lpstr>Observer</vt:lpstr>
      <vt:lpstr>Prototype</vt:lpstr>
      <vt:lpstr>Command</vt:lpstr>
      <vt:lpstr>Chain of Responsibility</vt:lpstr>
      <vt:lpstr>Abstract Factory</vt:lpstr>
      <vt:lpstr>Memento</vt:lpstr>
      <vt:lpstr>Singleton</vt:lpstr>
      <vt:lpstr>Flyweight</vt:lpstr>
      <vt:lpstr>Methods and Technology</vt:lpstr>
      <vt:lpstr>Our method of development</vt:lpstr>
      <vt:lpstr>Software used to aid in the project</vt:lpstr>
      <vt:lpstr>GitHub</vt:lpstr>
      <vt:lpstr>Whatsapp</vt:lpstr>
      <vt:lpstr>GitHub Codespaces/Liveshare</vt:lpstr>
      <vt:lpstr>Notion</vt:lpstr>
      <vt:lpstr>Discord</vt:lpstr>
      <vt:lpstr>Doxygen</vt:lpstr>
      <vt:lpstr>Google Tests</vt:lpstr>
      <vt:lpstr>Valgrind</vt:lpstr>
      <vt:lpstr>Thanks to Luca, Ronin and Jason for the guidance provided.</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COS214-Project Restaurant Simulation System</dc:title>
  <dc:creator>Mr. J Cooks</dc:creator>
  <cp:lastModifiedBy>Mr. J Cooks</cp:lastModifiedBy>
  <cp:revision>1</cp:revision>
  <dcterms:created xsi:type="dcterms:W3CDTF">2023-11-06T19:14:00Z</dcterms:created>
  <dcterms:modified xsi:type="dcterms:W3CDTF">2023-11-06T21:15:24Z</dcterms:modified>
</cp:coreProperties>
</file>